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76" r:id="rId12"/>
    <p:sldId id="266" r:id="rId13"/>
    <p:sldId id="267" r:id="rId14"/>
    <p:sldId id="268" r:id="rId15"/>
    <p:sldId id="269" r:id="rId16"/>
    <p:sldId id="270" r:id="rId17"/>
    <p:sldId id="274" r:id="rId18"/>
    <p:sldId id="275" r:id="rId19"/>
    <p:sldId id="271" r:id="rId20"/>
    <p:sldId id="272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k-KZ" dirty="0"/>
              <a:t>12 </a:t>
            </a:r>
            <a:r>
              <a:rPr lang="ru-RU" dirty="0" err="1" smtClean="0"/>
              <a:t>зертхана</a:t>
            </a:r>
            <a:r>
              <a:rPr lang="kk-KZ" dirty="0" smtClean="0"/>
              <a:t>лық </a:t>
            </a:r>
            <a:r>
              <a:rPr lang="kk-KZ" dirty="0"/>
              <a:t>сабақ.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k-KZ" dirty="0">
                <a:solidFill>
                  <a:schemeClr val="tx1"/>
                </a:solidFill>
              </a:rPr>
              <a:t>Жемістер мен көкөністерднаің микрофлорасын зерттеу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384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147248" cy="1229072"/>
          </a:xfrm>
        </p:spPr>
        <p:txBody>
          <a:bodyPr>
            <a:noAutofit/>
          </a:bodyPr>
          <a:lstStyle/>
          <a:p>
            <a:r>
              <a:rPr lang="ru-RU" sz="2000" b="1" dirty="0" err="1" smtClean="0"/>
              <a:t>Кесте</a:t>
            </a:r>
            <a:r>
              <a:rPr lang="ru-RU" sz="2000" dirty="0" smtClean="0"/>
              <a:t> </a:t>
            </a:r>
            <a:r>
              <a:rPr lang="ru-RU" sz="2000" b="1" dirty="0" smtClean="0"/>
              <a:t>-</a:t>
            </a:r>
            <a:r>
              <a:rPr lang="ru-RU" sz="2000" dirty="0" smtClean="0"/>
              <a:t> </a:t>
            </a:r>
            <a:r>
              <a:rPr lang="ru-RU" sz="2000" b="1" dirty="0" err="1" smtClean="0"/>
              <a:t>Көкөніс</a:t>
            </a:r>
            <a:r>
              <a:rPr lang="ru-RU" sz="2000" dirty="0" smtClean="0"/>
              <a:t> </a:t>
            </a:r>
            <a:r>
              <a:rPr lang="ru-RU" sz="2000" b="1" dirty="0" smtClean="0"/>
              <a:t>пен</a:t>
            </a:r>
            <a:r>
              <a:rPr lang="ru-RU" sz="2000" dirty="0" smtClean="0"/>
              <a:t> </a:t>
            </a:r>
            <a:r>
              <a:rPr lang="ru-RU" sz="2000" b="1" dirty="0" err="1" smtClean="0"/>
              <a:t>жемістердің</a:t>
            </a:r>
            <a:r>
              <a:rPr lang="ru-RU" sz="2000" dirty="0" smtClean="0"/>
              <a:t> </a:t>
            </a:r>
            <a:r>
              <a:rPr lang="ru-RU" sz="2000" b="1" dirty="0" err="1" smtClean="0"/>
              <a:t>органолептикалық</a:t>
            </a:r>
            <a:r>
              <a:rPr lang="ru-RU" sz="2000" dirty="0" smtClean="0"/>
              <a:t> </a:t>
            </a:r>
            <a:r>
              <a:rPr lang="ru-RU" sz="2000" b="1" dirty="0" err="1" smtClean="0"/>
              <a:t>қасиеттерін</a:t>
            </a:r>
            <a:r>
              <a:rPr lang="ru-RU" sz="2000" dirty="0" smtClean="0"/>
              <a:t> </a:t>
            </a:r>
            <a:r>
              <a:rPr lang="ru-RU" sz="2000" b="1" dirty="0" err="1" smtClean="0"/>
              <a:t>сипаттау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41853"/>
              </p:ext>
            </p:extLst>
          </p:nvPr>
        </p:nvGraphicFramePr>
        <p:xfrm>
          <a:off x="539552" y="1844822"/>
          <a:ext cx="8064896" cy="42484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1078"/>
                <a:gridCol w="2249583"/>
                <a:gridCol w="2114235"/>
              </a:tblGrid>
              <a:tr h="386521">
                <a:tc rowSpan="2">
                  <a:txBody>
                    <a:bodyPr/>
                    <a:lstStyle/>
                    <a:p>
                      <a:pPr marL="68580" marR="954405">
                        <a:lnSpc>
                          <a:spcPct val="99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Органол</a:t>
                      </a:r>
                      <a:r>
                        <a:rPr lang="ru-RU" sz="1600" spc="-5" dirty="0" err="1">
                          <a:effectLst/>
                        </a:rPr>
                        <a:t>е</a:t>
                      </a:r>
                      <a:r>
                        <a:rPr lang="ru-RU" sz="1600" dirty="0" err="1">
                          <a:effectLst/>
                        </a:rPr>
                        <a:t>птикалық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кө</a:t>
                      </a:r>
                      <a:r>
                        <a:rPr lang="ru-RU" sz="1600" spc="5" dirty="0" err="1">
                          <a:effectLst/>
                        </a:rPr>
                        <a:t>р</a:t>
                      </a:r>
                      <a:r>
                        <a:rPr lang="ru-RU" sz="1600" dirty="0" err="1">
                          <a:effectLst/>
                        </a:rPr>
                        <a:t>сет</a:t>
                      </a:r>
                      <a:r>
                        <a:rPr lang="ru-RU" sz="1600" spc="-5" dirty="0" err="1">
                          <a:effectLst/>
                        </a:rPr>
                        <a:t>к</a:t>
                      </a:r>
                      <a:r>
                        <a:rPr lang="ru-RU" sz="1600" dirty="0" err="1">
                          <a:effectLst/>
                        </a:rPr>
                        <a:t>ішт</a:t>
                      </a:r>
                      <a:r>
                        <a:rPr lang="ru-RU" sz="1600" spc="-10" dirty="0" err="1">
                          <a:effectLst/>
                        </a:rPr>
                        <a:t>е</a:t>
                      </a:r>
                      <a:r>
                        <a:rPr lang="ru-RU" sz="1600" spc="-5" dirty="0" err="1">
                          <a:effectLst/>
                        </a:rPr>
                        <a:t>р</a:t>
                      </a:r>
                      <a:r>
                        <a:rPr lang="ru-RU" sz="1600" dirty="0" err="1">
                          <a:effectLst/>
                        </a:rPr>
                        <a:t>і</a:t>
                      </a:r>
                      <a:endParaRPr lang="ru-RU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85545">
                        <a:lnSpc>
                          <a:spcPct val="99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1600" spc="-5" dirty="0" err="1">
                          <a:effectLst/>
                        </a:rPr>
                        <a:t>Ү</a:t>
                      </a:r>
                      <a:r>
                        <a:rPr lang="ru-RU" sz="1600" dirty="0" err="1">
                          <a:effectLst/>
                        </a:rPr>
                        <a:t>лгілер</a:t>
                      </a:r>
                      <a:endParaRPr lang="ru-RU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685">
                        <a:lnSpc>
                          <a:spcPct val="99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Жеміст</a:t>
                      </a:r>
                      <a:r>
                        <a:rPr lang="ru-RU" sz="1600" spc="-10" dirty="0" err="1">
                          <a:effectLst/>
                        </a:rPr>
                        <a:t>е</a:t>
                      </a:r>
                      <a:r>
                        <a:rPr lang="ru-RU" sz="1600" dirty="0" err="1">
                          <a:effectLst/>
                        </a:rPr>
                        <a:t>р</a:t>
                      </a:r>
                      <a:endParaRPr lang="ru-RU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99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К</a:t>
                      </a:r>
                      <a:r>
                        <a:rPr lang="ru-RU" sz="1600" spc="5" dirty="0" err="1">
                          <a:effectLst/>
                        </a:rPr>
                        <a:t>ө</a:t>
                      </a:r>
                      <a:r>
                        <a:rPr lang="ru-RU" sz="1600" dirty="0" err="1">
                          <a:effectLst/>
                        </a:rPr>
                        <a:t>көніст</a:t>
                      </a:r>
                      <a:r>
                        <a:rPr lang="ru-RU" sz="1600" spc="-10" dirty="0" err="1">
                          <a:effectLst/>
                        </a:rPr>
                        <a:t>е</a:t>
                      </a:r>
                      <a:r>
                        <a:rPr lang="ru-RU" sz="1600" dirty="0" err="1">
                          <a:effectLst/>
                        </a:rPr>
                        <a:t>р</a:t>
                      </a:r>
                      <a:endParaRPr lang="ru-RU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56">
                <a:tc>
                  <a:txBody>
                    <a:bodyPr/>
                    <a:lstStyle/>
                    <a:p>
                      <a:pPr marL="68580">
                        <a:lnSpc>
                          <a:spcPct val="99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дә</a:t>
                      </a:r>
                      <a:r>
                        <a:rPr lang="ru-RU" sz="1600" spc="-5" dirty="0" err="1">
                          <a:effectLst/>
                        </a:rPr>
                        <a:t>м</a:t>
                      </a:r>
                      <a:r>
                        <a:rPr lang="ru-RU" sz="1600" dirty="0" err="1">
                          <a:effectLst/>
                        </a:rPr>
                        <a:t>і</a:t>
                      </a:r>
                      <a:endParaRPr lang="ru-RU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521">
                <a:tc>
                  <a:txBody>
                    <a:bodyPr/>
                    <a:lstStyle/>
                    <a:p>
                      <a:pPr marL="68580">
                        <a:lnSpc>
                          <a:spcPct val="99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түсі</a:t>
                      </a:r>
                      <a:endParaRPr lang="ru-RU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56">
                <a:tc>
                  <a:txBody>
                    <a:bodyPr/>
                    <a:lstStyle/>
                    <a:p>
                      <a:pPr marL="68580">
                        <a:lnSpc>
                          <a:spcPct val="99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</a:t>
                      </a:r>
                      <a:r>
                        <a:rPr lang="ru-RU" sz="1600" spc="5">
                          <a:effectLst/>
                        </a:rPr>
                        <a:t>ыр</a:t>
                      </a:r>
                      <a:r>
                        <a:rPr lang="ru-RU" sz="1600" spc="-5">
                          <a:effectLst/>
                        </a:rPr>
                        <a:t>т</a:t>
                      </a:r>
                      <a:r>
                        <a:rPr lang="ru-RU" sz="1600">
                          <a:effectLst/>
                        </a:rPr>
                        <a:t>қы</a:t>
                      </a:r>
                      <a:r>
                        <a:rPr lang="ru-RU" sz="1600" spc="-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пі</a:t>
                      </a:r>
                      <a:r>
                        <a:rPr lang="ru-RU" sz="1600" spc="-5">
                          <a:effectLst/>
                        </a:rPr>
                        <a:t>ш</a:t>
                      </a:r>
                      <a:r>
                        <a:rPr lang="ru-RU" sz="1600">
                          <a:effectLst/>
                        </a:rPr>
                        <a:t>ін</a:t>
                      </a:r>
                      <a:r>
                        <a:rPr lang="ru-RU" sz="1600" spc="-5">
                          <a:effectLst/>
                        </a:rPr>
                        <a:t>і</a:t>
                      </a:r>
                      <a:endParaRPr lang="ru-RU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56">
                <a:tc>
                  <a:txBody>
                    <a:bodyPr/>
                    <a:lstStyle/>
                    <a:p>
                      <a:pPr marL="68580">
                        <a:lnSpc>
                          <a:spcPct val="99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балғын</a:t>
                      </a:r>
                      <a:r>
                        <a:rPr lang="ru-RU" sz="1600" spc="5">
                          <a:effectLst/>
                        </a:rPr>
                        <a:t>ды</a:t>
                      </a:r>
                      <a:r>
                        <a:rPr lang="ru-RU" sz="1600" spc="-5">
                          <a:effectLst/>
                        </a:rPr>
                        <a:t>ғ</a:t>
                      </a:r>
                      <a:r>
                        <a:rPr lang="ru-RU" sz="1600">
                          <a:effectLst/>
                        </a:rPr>
                        <a:t>ы</a:t>
                      </a:r>
                      <a:endParaRPr lang="ru-RU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521">
                <a:tc>
                  <a:txBody>
                    <a:bodyPr/>
                    <a:lstStyle/>
                    <a:p>
                      <a:pPr marL="68580">
                        <a:lnSpc>
                          <a:spcPct val="99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зақымдану</a:t>
                      </a:r>
                      <a:r>
                        <a:rPr lang="ru-RU" sz="1600" spc="-1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де</a:t>
                      </a:r>
                      <a:r>
                        <a:rPr lang="ru-RU" sz="1600" spc="5">
                          <a:effectLst/>
                        </a:rPr>
                        <a:t>ң</a:t>
                      </a:r>
                      <a:r>
                        <a:rPr lang="ru-RU" sz="1600">
                          <a:effectLst/>
                        </a:rPr>
                        <a:t>гейі</a:t>
                      </a:r>
                      <a:endParaRPr lang="ru-RU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56">
                <a:tc>
                  <a:txBody>
                    <a:bodyPr/>
                    <a:lstStyle/>
                    <a:p>
                      <a:pPr marL="68580">
                        <a:lnSpc>
                          <a:spcPct val="99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пісіп же</a:t>
                      </a:r>
                      <a:r>
                        <a:rPr lang="ru-RU" sz="1600" spc="-10">
                          <a:effectLst/>
                        </a:rPr>
                        <a:t>т</a:t>
                      </a:r>
                      <a:r>
                        <a:rPr lang="ru-RU" sz="1600">
                          <a:effectLst/>
                        </a:rPr>
                        <a:t>ілу</a:t>
                      </a:r>
                      <a:r>
                        <a:rPr lang="ru-RU" sz="1600" spc="-10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денгейі</a:t>
                      </a:r>
                      <a:endParaRPr lang="ru-RU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56">
                <a:tc>
                  <a:txBody>
                    <a:bodyPr/>
                    <a:lstStyle/>
                    <a:p>
                      <a:pPr marL="68580">
                        <a:lnSpc>
                          <a:spcPct val="99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тығ</a:t>
                      </a:r>
                      <a:r>
                        <a:rPr lang="ru-RU" sz="1600" spc="5" dirty="0" err="1">
                          <a:effectLst/>
                        </a:rPr>
                        <a:t>ы</a:t>
                      </a:r>
                      <a:r>
                        <a:rPr lang="ru-RU" sz="1600" dirty="0" err="1">
                          <a:effectLst/>
                        </a:rPr>
                        <a:t>з</a:t>
                      </a:r>
                      <a:r>
                        <a:rPr lang="ru-RU" sz="1600" spc="-5" dirty="0" err="1">
                          <a:effectLst/>
                        </a:rPr>
                        <a:t>д</a:t>
                      </a:r>
                      <a:r>
                        <a:rPr lang="ru-RU" sz="1600" spc="5" dirty="0" err="1">
                          <a:effectLst/>
                        </a:rPr>
                        <a:t>ы</a:t>
                      </a:r>
                      <a:r>
                        <a:rPr lang="ru-RU" sz="1600" dirty="0" err="1">
                          <a:effectLst/>
                        </a:rPr>
                        <a:t>ғы</a:t>
                      </a:r>
                      <a:endParaRPr lang="ru-RU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521">
                <a:tc>
                  <a:txBody>
                    <a:bodyPr/>
                    <a:lstStyle/>
                    <a:p>
                      <a:pPr marL="68580">
                        <a:lnSpc>
                          <a:spcPct val="99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к</a:t>
                      </a:r>
                      <a:r>
                        <a:rPr lang="ru-RU" sz="1600" spc="5" dirty="0" err="1">
                          <a:effectLst/>
                        </a:rPr>
                        <a:t>ө</a:t>
                      </a:r>
                      <a:r>
                        <a:rPr lang="ru-RU" sz="1600" dirty="0" err="1">
                          <a:effectLst/>
                        </a:rPr>
                        <a:t>ле</a:t>
                      </a:r>
                      <a:r>
                        <a:rPr lang="ru-RU" sz="1600" spc="-10" dirty="0" err="1">
                          <a:effectLst/>
                        </a:rPr>
                        <a:t>м</a:t>
                      </a:r>
                      <a:r>
                        <a:rPr lang="ru-RU" sz="1600" dirty="0" err="1">
                          <a:effectLst/>
                        </a:rPr>
                        <a:t>і</a:t>
                      </a:r>
                      <a:endParaRPr lang="ru-RU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56">
                <a:tc>
                  <a:txBody>
                    <a:bodyPr/>
                    <a:lstStyle/>
                    <a:p>
                      <a:pPr marL="68580">
                        <a:lnSpc>
                          <a:spcPct val="99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іш</a:t>
                      </a:r>
                      <a:r>
                        <a:rPr lang="ru-RU" sz="1600" spc="-5" dirty="0" err="1">
                          <a:effectLst/>
                        </a:rPr>
                        <a:t>к</a:t>
                      </a:r>
                      <a:r>
                        <a:rPr lang="ru-RU" sz="1600" dirty="0" err="1">
                          <a:effectLst/>
                        </a:rPr>
                        <a:t>і</a:t>
                      </a:r>
                      <a:r>
                        <a:rPr lang="ru-RU" sz="1600" spc="5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құрылысы</a:t>
                      </a:r>
                      <a:endParaRPr lang="ru-RU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203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Жұмысты</a:t>
            </a:r>
            <a:r>
              <a:rPr lang="ru-RU" dirty="0"/>
              <a:t> </a:t>
            </a:r>
            <a:r>
              <a:rPr lang="ru-RU" b="1" dirty="0" err="1"/>
              <a:t>орындау</a:t>
            </a:r>
            <a:r>
              <a:rPr lang="ru-RU" dirty="0"/>
              <a:t> </a:t>
            </a:r>
            <a:r>
              <a:rPr lang="ru-RU" b="1" dirty="0" err="1"/>
              <a:t>үшін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алдымен</a:t>
            </a:r>
            <a:r>
              <a:rPr lang="ru-RU" dirty="0"/>
              <a:t> </a:t>
            </a:r>
            <a:r>
              <a:rPr lang="ru-RU" dirty="0" err="1"/>
              <a:t>жемістерді</a:t>
            </a:r>
            <a:r>
              <a:rPr lang="ru-RU" dirty="0"/>
              <a:t> </a:t>
            </a:r>
            <a:r>
              <a:rPr lang="ru-RU" dirty="0" err="1"/>
              <a:t>тазалап</a:t>
            </a:r>
            <a:r>
              <a:rPr lang="ru-RU" dirty="0"/>
              <a:t> </a:t>
            </a:r>
            <a:r>
              <a:rPr lang="ru-RU" dirty="0" err="1"/>
              <a:t>жуу</a:t>
            </a:r>
            <a:r>
              <a:rPr lang="ru-RU" dirty="0"/>
              <a:t>;</a:t>
            </a:r>
          </a:p>
          <a:p>
            <a:r>
              <a:rPr lang="ru-RU" dirty="0"/>
              <a:t>2. </a:t>
            </a:r>
            <a:r>
              <a:rPr lang="ru-RU" dirty="0" err="1"/>
              <a:t>Зерттеуге</a:t>
            </a:r>
            <a:r>
              <a:rPr lang="ru-RU" dirty="0"/>
              <a:t> </a:t>
            </a:r>
            <a:r>
              <a:rPr lang="ru-RU" dirty="0" err="1"/>
              <a:t>алған</a:t>
            </a:r>
            <a:r>
              <a:rPr lang="ru-RU" dirty="0"/>
              <a:t> </a:t>
            </a:r>
            <a:r>
              <a:rPr lang="ru-RU" dirty="0" err="1"/>
              <a:t>материалды</a:t>
            </a:r>
            <a:r>
              <a:rPr lang="ru-RU" dirty="0"/>
              <a:t> 96 </a:t>
            </a:r>
            <a:r>
              <a:rPr lang="ru-RU" dirty="0" err="1"/>
              <a:t>немесе</a:t>
            </a:r>
            <a:r>
              <a:rPr lang="ru-RU" dirty="0"/>
              <a:t> 50% </a:t>
            </a:r>
            <a:r>
              <a:rPr lang="ru-RU" dirty="0" err="1"/>
              <a:t>спиртте</a:t>
            </a:r>
            <a:r>
              <a:rPr lang="ru-RU" dirty="0"/>
              <a:t> 2-3 мин </a:t>
            </a:r>
            <a:r>
              <a:rPr lang="ru-RU" dirty="0" err="1"/>
              <a:t>ішінде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сулеманың</a:t>
            </a:r>
            <a:r>
              <a:rPr lang="ru-RU" dirty="0"/>
              <a:t> 0,1% </a:t>
            </a:r>
            <a:r>
              <a:rPr lang="ru-RU" dirty="0" err="1"/>
              <a:t>ерітіндісінде</a:t>
            </a:r>
            <a:r>
              <a:rPr lang="ru-RU" dirty="0"/>
              <a:t> 3 минут; </a:t>
            </a:r>
            <a:r>
              <a:rPr lang="ru-RU" dirty="0" err="1"/>
              <a:t>немесе</a:t>
            </a:r>
            <a:r>
              <a:rPr lang="ru-RU" dirty="0"/>
              <a:t> 0,5-1,0% KMnO4 </a:t>
            </a:r>
            <a:r>
              <a:rPr lang="ru-RU" dirty="0" err="1"/>
              <a:t>ерітіндісінде</a:t>
            </a:r>
            <a:r>
              <a:rPr lang="ru-RU" dirty="0"/>
              <a:t> 20 минут </a:t>
            </a:r>
            <a:r>
              <a:rPr lang="ru-RU" dirty="0" err="1"/>
              <a:t>ішінде</a:t>
            </a:r>
            <a:r>
              <a:rPr lang="ru-RU" dirty="0"/>
              <a:t> </a:t>
            </a:r>
            <a:r>
              <a:rPr lang="ru-RU" dirty="0" err="1"/>
              <a:t>залалсыздандыру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.</a:t>
            </a:r>
          </a:p>
          <a:p>
            <a:r>
              <a:rPr lang="ru-RU" dirty="0"/>
              <a:t>3. </a:t>
            </a:r>
            <a:r>
              <a:rPr lang="ru-RU" dirty="0" err="1"/>
              <a:t>Залалсыздандырылған</a:t>
            </a:r>
            <a:r>
              <a:rPr lang="ru-RU" dirty="0"/>
              <a:t> </a:t>
            </a:r>
            <a:r>
              <a:rPr lang="ru-RU" dirty="0" err="1"/>
              <a:t>дистелденген</a:t>
            </a:r>
            <a:r>
              <a:rPr lang="ru-RU" dirty="0"/>
              <a:t> </a:t>
            </a:r>
            <a:r>
              <a:rPr lang="ru-RU" dirty="0" err="1"/>
              <a:t>сумен</a:t>
            </a:r>
            <a:r>
              <a:rPr lang="ru-RU" dirty="0"/>
              <a:t> </a:t>
            </a:r>
            <a:r>
              <a:rPr lang="ru-RU" dirty="0" err="1"/>
              <a:t>шаю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;</a:t>
            </a:r>
          </a:p>
          <a:p>
            <a:r>
              <a:rPr lang="ru-RU" dirty="0"/>
              <a:t>4. </a:t>
            </a:r>
            <a:r>
              <a:rPr lang="ru-RU" dirty="0" err="1"/>
              <a:t>Жемістердің</a:t>
            </a:r>
            <a:r>
              <a:rPr lang="ru-RU" dirty="0"/>
              <a:t> </a:t>
            </a:r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мүшелерінен</a:t>
            </a:r>
            <a:r>
              <a:rPr lang="ru-RU" dirty="0"/>
              <a:t> </a:t>
            </a:r>
            <a:r>
              <a:rPr lang="ru-RU" dirty="0" err="1"/>
              <a:t>залалсыздандырылған</a:t>
            </a:r>
            <a:r>
              <a:rPr lang="ru-RU" dirty="0"/>
              <a:t> </a:t>
            </a:r>
            <a:r>
              <a:rPr lang="ru-RU" dirty="0" err="1"/>
              <a:t>скальпельмен</a:t>
            </a:r>
            <a:r>
              <a:rPr lang="ru-RU" dirty="0"/>
              <a:t> 1 г </a:t>
            </a:r>
            <a:r>
              <a:rPr lang="ru-RU" dirty="0" err="1"/>
              <a:t>үлгі</a:t>
            </a:r>
            <a:r>
              <a:rPr lang="ru-RU" dirty="0"/>
              <a:t> </a:t>
            </a:r>
            <a:r>
              <a:rPr lang="ru-RU" dirty="0" err="1"/>
              <a:t>алынып</a:t>
            </a:r>
            <a:r>
              <a:rPr lang="ru-RU" dirty="0"/>
              <a:t> </a:t>
            </a:r>
            <a:r>
              <a:rPr lang="ru-RU" dirty="0" err="1"/>
              <a:t>қоректік</a:t>
            </a:r>
            <a:r>
              <a:rPr lang="ru-RU" dirty="0"/>
              <a:t> орта </a:t>
            </a:r>
            <a:r>
              <a:rPr lang="ru-RU" dirty="0" err="1"/>
              <a:t>бетіне</a:t>
            </a:r>
            <a:r>
              <a:rPr lang="ru-RU" dirty="0"/>
              <a:t> </a:t>
            </a:r>
            <a:r>
              <a:rPr lang="ru-RU" dirty="0" err="1"/>
              <a:t>салынады</a:t>
            </a:r>
            <a:r>
              <a:rPr lang="ru-RU" dirty="0"/>
              <a:t>: </a:t>
            </a:r>
            <a:r>
              <a:rPr lang="ru-RU" dirty="0" err="1"/>
              <a:t>Сабуро</a:t>
            </a:r>
            <a:r>
              <a:rPr lang="ru-RU" dirty="0"/>
              <a:t>, ЕПА, крахмал-казеин.</a:t>
            </a:r>
          </a:p>
          <a:p>
            <a:r>
              <a:rPr lang="ru-RU" dirty="0"/>
              <a:t>5. Петри </a:t>
            </a:r>
            <a:r>
              <a:rPr lang="ru-RU" dirty="0" err="1"/>
              <a:t>табақшалары</a:t>
            </a:r>
            <a:r>
              <a:rPr lang="ru-RU" dirty="0"/>
              <a:t> 3-5 </a:t>
            </a:r>
            <a:r>
              <a:rPr lang="ru-RU" dirty="0" err="1"/>
              <a:t>тәулікте</a:t>
            </a:r>
            <a:r>
              <a:rPr lang="ru-RU" dirty="0"/>
              <a:t> </a:t>
            </a:r>
            <a:r>
              <a:rPr lang="ru-RU" dirty="0" smtClean="0"/>
              <a:t>30С </a:t>
            </a:r>
            <a:r>
              <a:rPr lang="ru-RU" dirty="0" err="1"/>
              <a:t>термостатқа</a:t>
            </a:r>
            <a:r>
              <a:rPr lang="ru-RU" dirty="0"/>
              <a:t> </a:t>
            </a:r>
            <a:r>
              <a:rPr lang="ru-RU" dirty="0" err="1"/>
              <a:t>қойылады</a:t>
            </a:r>
            <a:r>
              <a:rPr lang="ru-RU" dirty="0"/>
              <a:t>.</a:t>
            </a:r>
          </a:p>
          <a:p>
            <a:r>
              <a:rPr lang="ru-RU" dirty="0"/>
              <a:t>6. Петри	</a:t>
            </a:r>
            <a:r>
              <a:rPr lang="ru-RU" dirty="0" err="1"/>
              <a:t>табақшалардың</a:t>
            </a:r>
            <a:r>
              <a:rPr lang="ru-RU" dirty="0"/>
              <a:t>	</a:t>
            </a:r>
            <a:r>
              <a:rPr lang="ru-RU" dirty="0" err="1"/>
              <a:t>бетінде</a:t>
            </a:r>
            <a:r>
              <a:rPr lang="ru-RU" dirty="0"/>
              <a:t>	</a:t>
            </a:r>
            <a:r>
              <a:rPr lang="ru-RU" dirty="0" err="1"/>
              <a:t>үлгілер</a:t>
            </a:r>
            <a:r>
              <a:rPr lang="ru-RU" dirty="0"/>
              <a:t>	</a:t>
            </a:r>
            <a:r>
              <a:rPr lang="ru-RU" dirty="0" err="1"/>
              <a:t>орналасқан</a:t>
            </a:r>
            <a:r>
              <a:rPr lang="ru-RU" dirty="0"/>
              <a:t> </a:t>
            </a:r>
            <a:r>
              <a:rPr lang="ru-RU" dirty="0" err="1"/>
              <a:t>жерлердің</a:t>
            </a:r>
            <a:r>
              <a:rPr lang="ru-RU" dirty="0"/>
              <a:t> </a:t>
            </a:r>
            <a:r>
              <a:rPr lang="ru-RU" dirty="0" err="1"/>
              <a:t>айналасында</a:t>
            </a:r>
            <a:r>
              <a:rPr lang="ru-RU" dirty="0"/>
              <a:t> </a:t>
            </a:r>
            <a:r>
              <a:rPr lang="ru-RU" dirty="0" err="1"/>
              <a:t>микроорганизмдердің</a:t>
            </a:r>
            <a:r>
              <a:rPr lang="ru-RU" dirty="0"/>
              <a:t> </a:t>
            </a:r>
            <a:r>
              <a:rPr lang="ru-RU" dirty="0" err="1"/>
              <a:t>колониялары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</a:t>
            </a:r>
          </a:p>
          <a:p>
            <a:r>
              <a:rPr lang="ru-RU" dirty="0"/>
              <a:t>7. </a:t>
            </a:r>
            <a:r>
              <a:rPr lang="ru-RU" dirty="0" err="1"/>
              <a:t>Микроорганизмдердің</a:t>
            </a:r>
            <a:r>
              <a:rPr lang="ru-RU" dirty="0"/>
              <a:t>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колониялары</a:t>
            </a:r>
            <a:r>
              <a:rPr lang="ru-RU" dirty="0"/>
              <a:t> </a:t>
            </a:r>
            <a:r>
              <a:rPr lang="ru-RU" dirty="0" err="1"/>
              <a:t>бөлініп</a:t>
            </a:r>
            <a:r>
              <a:rPr lang="ru-RU" dirty="0"/>
              <a:t> </a:t>
            </a:r>
            <a:r>
              <a:rPr lang="ru-RU" dirty="0" err="1"/>
              <a:t>алынады</a:t>
            </a:r>
            <a:r>
              <a:rPr lang="ru-RU" dirty="0"/>
              <a:t>, </a:t>
            </a:r>
            <a:r>
              <a:rPr lang="ru-RU" dirty="0" err="1"/>
              <a:t>әрі</a:t>
            </a:r>
            <a:r>
              <a:rPr lang="ru-RU" dirty="0"/>
              <a:t> </a:t>
            </a:r>
            <a:r>
              <a:rPr lang="ru-RU" dirty="0" err="1"/>
              <a:t>қарай</a:t>
            </a:r>
            <a:r>
              <a:rPr lang="ru-RU" dirty="0"/>
              <a:t> </a:t>
            </a:r>
            <a:r>
              <a:rPr lang="ru-RU" dirty="0" err="1"/>
              <a:t>микрокоспиялық</a:t>
            </a:r>
            <a:r>
              <a:rPr lang="ru-RU" dirty="0"/>
              <a:t> </a:t>
            </a:r>
            <a:r>
              <a:rPr lang="ru-RU" dirty="0" err="1"/>
              <a:t>зерттеу</a:t>
            </a:r>
            <a:r>
              <a:rPr lang="ru-RU" dirty="0"/>
              <a:t> </a:t>
            </a:r>
            <a:r>
              <a:rPr lang="ru-RU" dirty="0" err="1"/>
              <a:t>жұмыстары</a:t>
            </a:r>
            <a:r>
              <a:rPr lang="ru-RU" dirty="0"/>
              <a:t> </a:t>
            </a:r>
            <a:r>
              <a:rPr lang="ru-RU" dirty="0" err="1"/>
              <a:t>жүргізіледі</a:t>
            </a:r>
            <a:r>
              <a:rPr lang="ru-RU" dirty="0"/>
              <a:t>. </a:t>
            </a:r>
            <a:r>
              <a:rPr lang="ru-RU" dirty="0" err="1"/>
              <a:t>Бекітілген</a:t>
            </a:r>
            <a:r>
              <a:rPr lang="ru-RU" dirty="0"/>
              <a:t> препарат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Грам</a:t>
            </a:r>
            <a:r>
              <a:rPr lang="ru-RU" dirty="0"/>
              <a:t> </a:t>
            </a:r>
            <a:r>
              <a:rPr lang="ru-RU" dirty="0" err="1"/>
              <a:t>әдісі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бояу</a:t>
            </a:r>
            <a:r>
              <a:rPr lang="ru-RU" dirty="0"/>
              <a:t> </a:t>
            </a:r>
            <a:r>
              <a:rPr lang="ru-RU" dirty="0" err="1"/>
              <a:t>тәсілі</a:t>
            </a:r>
            <a:r>
              <a:rPr lang="ru-RU" dirty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112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200" dirty="0" err="1" smtClean="0"/>
              <a:t>Микробиологиялық</a:t>
            </a:r>
            <a:r>
              <a:rPr lang="ru-RU" sz="2200" dirty="0" smtClean="0"/>
              <a:t> </a:t>
            </a:r>
            <a:r>
              <a:rPr lang="ru-RU" sz="2200" dirty="0" err="1"/>
              <a:t>зерттеу</a:t>
            </a:r>
            <a:r>
              <a:rPr lang="ru-RU" sz="2200" dirty="0"/>
              <a:t> </a:t>
            </a:r>
            <a:r>
              <a:rPr lang="ru-RU" sz="2200" dirty="0" err="1"/>
              <a:t>жүргізу</a:t>
            </a:r>
            <a:r>
              <a:rPr lang="ru-RU" sz="2200" dirty="0"/>
              <a:t>. </a:t>
            </a:r>
            <a:r>
              <a:rPr lang="ru-RU" sz="2200" dirty="0" err="1"/>
              <a:t>Жемістердің</a:t>
            </a:r>
            <a:r>
              <a:rPr lang="ru-RU" sz="2200" dirty="0"/>
              <a:t> </a:t>
            </a:r>
            <a:r>
              <a:rPr lang="ru-RU" sz="2200" dirty="0" err="1"/>
              <a:t>ішкі</a:t>
            </a:r>
            <a:r>
              <a:rPr lang="ru-RU" sz="2200" dirty="0"/>
              <a:t> </a:t>
            </a:r>
            <a:r>
              <a:rPr lang="ru-RU" sz="2200" dirty="0" err="1"/>
              <a:t>мүшелерінен</a:t>
            </a:r>
            <a:r>
              <a:rPr lang="ru-RU" sz="2200" dirty="0"/>
              <a:t> </a:t>
            </a:r>
            <a:r>
              <a:rPr lang="ru-RU" sz="2200" dirty="0" err="1"/>
              <a:t>микроорганизмдерді</a:t>
            </a:r>
            <a:r>
              <a:rPr lang="ru-RU" sz="2200" dirty="0"/>
              <a:t> </a:t>
            </a:r>
            <a:r>
              <a:rPr lang="ru-RU" sz="2200" dirty="0" err="1"/>
              <a:t>бөліп</a:t>
            </a:r>
            <a:r>
              <a:rPr lang="ru-RU" sz="2200" dirty="0"/>
              <a:t> </a:t>
            </a:r>
            <a:r>
              <a:rPr lang="ru-RU" sz="2200" dirty="0" err="1"/>
              <a:t>алу</a:t>
            </a:r>
            <a:r>
              <a:rPr lang="ru-RU" sz="2200" dirty="0"/>
              <a:t> (</a:t>
            </a:r>
            <a:r>
              <a:rPr lang="ru-RU" sz="2200" dirty="0" err="1"/>
              <a:t>сурет</a:t>
            </a:r>
            <a:r>
              <a:rPr lang="ru-RU" sz="2200" dirty="0"/>
              <a:t> </a:t>
            </a:r>
            <a:r>
              <a:rPr lang="ru-RU" sz="2200" dirty="0" smtClean="0"/>
              <a:t>1) </a:t>
            </a:r>
            <a:r>
              <a:rPr lang="ru-RU" sz="2200" dirty="0" err="1"/>
              <a:t>кезеңі</a:t>
            </a:r>
            <a:r>
              <a:rPr lang="ru-RU" sz="2200" dirty="0"/>
              <a:t> </a:t>
            </a:r>
            <a:r>
              <a:rPr lang="ru-RU" sz="2200" dirty="0" err="1"/>
              <a:t>бірнеше</a:t>
            </a:r>
            <a:r>
              <a:rPr lang="ru-RU" sz="2200" dirty="0"/>
              <a:t> </a:t>
            </a:r>
            <a:r>
              <a:rPr lang="ru-RU" sz="2200" dirty="0" err="1"/>
              <a:t>сатылардан</a:t>
            </a:r>
            <a:r>
              <a:rPr lang="ru-RU" sz="2200" dirty="0"/>
              <a:t> </a:t>
            </a:r>
            <a:r>
              <a:rPr lang="ru-RU" sz="2200" dirty="0" err="1"/>
              <a:t>тұрады</a:t>
            </a:r>
            <a:r>
              <a:rPr lang="ru-RU" sz="2200" dirty="0"/>
              <a:t>:</a:t>
            </a:r>
            <a:br>
              <a:rPr lang="ru-RU" sz="22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</a:t>
            </a:r>
          </a:p>
          <a:p>
            <a:pPr marL="0" indent="0">
              <a:buNone/>
            </a:pPr>
            <a:r>
              <a:rPr lang="ru-RU" b="1" dirty="0" smtClean="0"/>
              <a:t>                                                                                                          </a:t>
            </a:r>
            <a:r>
              <a:rPr lang="ru-RU" dirty="0" smtClean="0"/>
              <a:t>                                                                                              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                                                                                                                </a:t>
            </a:r>
            <a:r>
              <a:rPr lang="ru-RU" dirty="0"/>
              <a:t> </a:t>
            </a:r>
            <a:r>
              <a:rPr lang="ru-RU" b="1" dirty="0"/>
              <a:t> </a:t>
            </a: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2227" y="1680809"/>
            <a:ext cx="1584176" cy="11772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1 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саты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 err="1">
                <a:solidFill>
                  <a:schemeClr val="tx1"/>
                </a:solidFill>
              </a:rPr>
              <a:t>Жемістерді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жуу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87824" y="1628800"/>
            <a:ext cx="2376264" cy="11772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2</a:t>
            </a:r>
            <a:r>
              <a:rPr lang="ru-RU" dirty="0"/>
              <a:t> </a:t>
            </a:r>
            <a:r>
              <a:rPr lang="ru-RU" b="1" dirty="0" err="1"/>
              <a:t>саты</a:t>
            </a:r>
            <a:endParaRPr lang="ru-RU" dirty="0"/>
          </a:p>
          <a:p>
            <a:r>
              <a:rPr lang="ru-RU" dirty="0"/>
              <a:t> </a:t>
            </a:r>
            <a:endParaRPr lang="ru-RU" dirty="0" smtClean="0"/>
          </a:p>
          <a:p>
            <a:r>
              <a:rPr lang="ru-RU" b="1" dirty="0" smtClean="0">
                <a:solidFill>
                  <a:schemeClr val="tx1"/>
                </a:solidFill>
              </a:rPr>
              <a:t>2 </a:t>
            </a:r>
            <a:r>
              <a:rPr lang="ru-RU" b="1" dirty="0" err="1">
                <a:solidFill>
                  <a:schemeClr val="tx1"/>
                </a:solidFill>
              </a:rPr>
              <a:t>саты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  <a:p>
            <a:r>
              <a:rPr lang="ru-RU" b="1" dirty="0" err="1">
                <a:solidFill>
                  <a:schemeClr val="tx1"/>
                </a:solidFill>
              </a:rPr>
              <a:t>Жемістерді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залалсыздандыру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  <a:p>
            <a:r>
              <a:rPr lang="ru-RU" b="1" dirty="0" err="1" smtClean="0"/>
              <a:t>залалсыздандыр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84168" y="1664785"/>
            <a:ext cx="2520280" cy="13053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                                </a:t>
            </a:r>
            <a:r>
              <a:rPr lang="ru-RU" b="1" dirty="0" smtClean="0">
                <a:solidFill>
                  <a:schemeClr val="tx1"/>
                </a:solidFill>
              </a:rPr>
              <a:t>3саты                            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r>
              <a:rPr lang="ru-RU" b="1" dirty="0" err="1" smtClean="0">
                <a:solidFill>
                  <a:schemeClr val="tx1"/>
                </a:solidFill>
              </a:rPr>
              <a:t>Жемістерді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дистелденген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сумен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шаю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dirty="0"/>
              <a:t>                                                                                              </a:t>
            </a:r>
            <a:r>
              <a:rPr lang="ru-RU" dirty="0" err="1"/>
              <a:t>сумен</a:t>
            </a:r>
            <a:r>
              <a:rPr lang="ru-RU" dirty="0"/>
              <a:t> </a:t>
            </a:r>
            <a:r>
              <a:rPr lang="ru-RU" dirty="0" err="1"/>
              <a:t>шаю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80112" y="3654153"/>
            <a:ext cx="2520280" cy="11429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4 </a:t>
            </a:r>
            <a:r>
              <a:rPr lang="ru-RU" b="1" dirty="0" err="1">
                <a:solidFill>
                  <a:schemeClr val="tx1"/>
                </a:solidFill>
              </a:rPr>
              <a:t>саты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1 г </a:t>
            </a:r>
            <a:r>
              <a:rPr lang="ru-RU" b="1" dirty="0" err="1">
                <a:solidFill>
                  <a:schemeClr val="tx1"/>
                </a:solidFill>
              </a:rPr>
              <a:t>жеміс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үлгісін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 err="1">
                <a:solidFill>
                  <a:schemeClr val="tx1"/>
                </a:solidFill>
              </a:rPr>
              <a:t>алу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51556" y="3603872"/>
            <a:ext cx="2824400" cy="11429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5 </a:t>
            </a:r>
            <a:r>
              <a:rPr lang="ru-RU" b="1" dirty="0" err="1">
                <a:solidFill>
                  <a:schemeClr val="tx1"/>
                </a:solidFill>
              </a:rPr>
              <a:t>саты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err="1">
                <a:solidFill>
                  <a:schemeClr val="tx1"/>
                </a:solidFill>
              </a:rPr>
              <a:t>қоректік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ортаға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егу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42198" y="5373216"/>
            <a:ext cx="4082752" cy="10584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6 </a:t>
            </a:r>
            <a:r>
              <a:rPr lang="ru-RU" b="1" dirty="0" err="1">
                <a:solidFill>
                  <a:schemeClr val="tx1"/>
                </a:solidFill>
              </a:rPr>
              <a:t>саты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микроорганизмдердің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жеке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колонияларын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err="1">
                <a:solidFill>
                  <a:schemeClr val="tx1"/>
                </a:solidFill>
              </a:rPr>
              <a:t>бөліп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алу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2273219" y="2075123"/>
            <a:ext cx="714605" cy="24231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369563" y="2096282"/>
            <a:ext cx="714605" cy="24231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157607" y="3068960"/>
            <a:ext cx="229732" cy="45890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flipH="1">
            <a:off x="4283968" y="3933056"/>
            <a:ext cx="1085594" cy="29259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3230176" y="4849045"/>
            <a:ext cx="209950" cy="43204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678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/>
              <a:t>Жеміс</a:t>
            </a:r>
            <a:r>
              <a:rPr lang="ru-RU" sz="2400" dirty="0"/>
              <a:t> </a:t>
            </a:r>
            <a:r>
              <a:rPr lang="ru-RU" sz="2400" dirty="0" err="1" smtClean="0"/>
              <a:t>үлг</a:t>
            </a:r>
            <a:r>
              <a:rPr lang="kk-KZ" sz="2400" dirty="0" smtClean="0"/>
              <a:t>і</a:t>
            </a:r>
            <a:r>
              <a:rPr lang="ru-RU" sz="2400" dirty="0" err="1" smtClean="0"/>
              <a:t>лері</a:t>
            </a:r>
            <a:r>
              <a:rPr lang="ru-RU" sz="2400" dirty="0" smtClean="0"/>
              <a:t> </a:t>
            </a:r>
            <a:r>
              <a:rPr lang="ru-RU" sz="2400" dirty="0" err="1"/>
              <a:t>айналасында</a:t>
            </a:r>
            <a:r>
              <a:rPr lang="ru-RU" sz="2400" dirty="0"/>
              <a:t> </a:t>
            </a:r>
            <a:r>
              <a:rPr lang="ru-RU" sz="2400" dirty="0" err="1"/>
              <a:t>өскен</a:t>
            </a:r>
            <a:r>
              <a:rPr lang="ru-RU" sz="2400" dirty="0"/>
              <a:t> </a:t>
            </a:r>
            <a:r>
              <a:rPr lang="ru-RU" sz="2400" dirty="0" err="1"/>
              <a:t>микроорганизмдер</a:t>
            </a:r>
            <a:endParaRPr lang="ru-RU" sz="2400" dirty="0"/>
          </a:p>
        </p:txBody>
      </p:sp>
      <p:pic>
        <p:nvPicPr>
          <p:cNvPr id="4" name="drawingObject259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 rot="5400000">
            <a:off x="1062660" y="1825772"/>
            <a:ext cx="3286584" cy="3324689"/>
          </a:xfrm>
          <a:prstGeom prst="rect">
            <a:avLst/>
          </a:prstGeom>
          <a:noFill/>
        </p:spPr>
      </p:pic>
      <p:pic>
        <p:nvPicPr>
          <p:cNvPr id="5" name="drawingObject261"/>
          <p:cNvPicPr/>
          <p:nvPr/>
        </p:nvPicPr>
        <p:blipFill>
          <a:blip r:embed="rId3"/>
          <a:stretch/>
        </p:blipFill>
        <p:spPr>
          <a:xfrm>
            <a:off x="5076056" y="1916832"/>
            <a:ext cx="2952328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2008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Картоп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қызанақ</a:t>
            </a:r>
            <a:r>
              <a:rPr lang="ru-RU" dirty="0"/>
              <a:t> </a:t>
            </a:r>
            <a:r>
              <a:rPr lang="ru-RU" dirty="0" err="1"/>
              <a:t>аурулары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latin typeface="Georgia" pitchFamily="18" charset="0"/>
              </a:rPr>
              <a:t>Фитофтора </a:t>
            </a:r>
            <a:r>
              <a:rPr lang="ru-RU" sz="1400" b="1" dirty="0" err="1" smtClean="0">
                <a:latin typeface="Georgia" pitchFamily="18" charset="0"/>
              </a:rPr>
              <a:t>саңырауқұлағы</a:t>
            </a:r>
            <a:r>
              <a:rPr lang="ru-RU" sz="1400" b="1" dirty="0" smtClean="0">
                <a:latin typeface="Georgia" pitchFamily="18" charset="0"/>
              </a:rPr>
              <a:t> </a:t>
            </a:r>
            <a:r>
              <a:rPr lang="ru-RU" sz="1400" b="1" dirty="0">
                <a:latin typeface="Georgia" pitchFamily="18" charset="0"/>
              </a:rPr>
              <a:t>(</a:t>
            </a:r>
            <a:r>
              <a:rPr lang="en-US" sz="1400" b="1" dirty="0" err="1">
                <a:latin typeface="Georgia" pitchFamily="18" charset="0"/>
              </a:rPr>
              <a:t>Phytophtora</a:t>
            </a:r>
            <a:r>
              <a:rPr lang="en-US" sz="1400" b="1" dirty="0">
                <a:latin typeface="Georgia" pitchFamily="18" charset="0"/>
              </a:rPr>
              <a:t> </a:t>
            </a:r>
            <a:r>
              <a:rPr lang="en-US" sz="1400" b="1" dirty="0" err="1">
                <a:latin typeface="Georgia" pitchFamily="18" charset="0"/>
              </a:rPr>
              <a:t>infestans</a:t>
            </a:r>
            <a:r>
              <a:rPr lang="en-US" sz="1400" b="1" dirty="0" smtClean="0">
                <a:latin typeface="Georgia" pitchFamily="18" charset="0"/>
              </a:rPr>
              <a:t>)</a:t>
            </a:r>
            <a:r>
              <a:rPr lang="ru-RU" sz="1400" b="1" dirty="0">
                <a:latin typeface="Georgia" pitchFamily="18" charset="0"/>
              </a:rPr>
              <a:t> </a:t>
            </a:r>
            <a:endParaRPr lang="ru-RU" sz="1400" b="1" dirty="0" smtClean="0">
              <a:latin typeface="Georgia" pitchFamily="18" charset="0"/>
            </a:endParaRPr>
          </a:p>
          <a:p>
            <a:r>
              <a:rPr lang="ru-RU" sz="1400" b="1" dirty="0" err="1" smtClean="0">
                <a:latin typeface="Georgia" pitchFamily="18" charset="0"/>
              </a:rPr>
              <a:t>Зақымдалған</a:t>
            </a:r>
            <a:r>
              <a:rPr lang="ru-RU" sz="1400" b="1" dirty="0" smtClean="0">
                <a:latin typeface="Georgia" pitchFamily="18" charset="0"/>
              </a:rPr>
              <a:t> </a:t>
            </a:r>
            <a:r>
              <a:rPr lang="ru-RU" sz="1400" b="1" dirty="0" err="1">
                <a:latin typeface="Georgia" pitchFamily="18" charset="0"/>
              </a:rPr>
              <a:t>картоп</a:t>
            </a:r>
            <a:r>
              <a:rPr lang="ru-RU" sz="1400" b="1" dirty="0">
                <a:latin typeface="Georgia" pitchFamily="18" charset="0"/>
              </a:rPr>
              <a:t> </a:t>
            </a:r>
            <a:r>
              <a:rPr lang="ru-RU" sz="1400" b="1" dirty="0" err="1">
                <a:latin typeface="Georgia" pitchFamily="18" charset="0"/>
              </a:rPr>
              <a:t>түйнектері</a:t>
            </a:r>
            <a:r>
              <a:rPr lang="ru-RU" sz="1400" b="1" dirty="0">
                <a:latin typeface="Georgia" pitchFamily="18" charset="0"/>
              </a:rPr>
              <a:t> </a:t>
            </a:r>
            <a:r>
              <a:rPr lang="ru-RU" sz="1400" b="1" dirty="0" err="1" smtClean="0">
                <a:latin typeface="Georgia" pitchFamily="18" charset="0"/>
              </a:rPr>
              <a:t>сұр</a:t>
            </a:r>
            <a:r>
              <a:rPr lang="ru-RU" sz="1400" b="1" dirty="0" smtClean="0">
                <a:latin typeface="Georgia" pitchFamily="18" charset="0"/>
              </a:rPr>
              <a:t> </a:t>
            </a:r>
            <a:r>
              <a:rPr lang="ru-RU" sz="1400" b="1" dirty="0" err="1">
                <a:latin typeface="Georgia" pitchFamily="18" charset="0"/>
              </a:rPr>
              <a:t>түске</a:t>
            </a:r>
            <a:r>
              <a:rPr lang="ru-RU" sz="1400" b="1" dirty="0">
                <a:latin typeface="Georgia" pitchFamily="18" charset="0"/>
              </a:rPr>
              <a:t> </a:t>
            </a:r>
            <a:r>
              <a:rPr lang="ru-RU" sz="1400" b="1" dirty="0" err="1" smtClean="0">
                <a:latin typeface="Georgia" pitchFamily="18" charset="0"/>
              </a:rPr>
              <a:t>боялады</a:t>
            </a:r>
            <a:endParaRPr lang="ru-RU" sz="1400" b="1" dirty="0" smtClean="0">
              <a:latin typeface="Georgia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1991816" cy="2434208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56992"/>
            <a:ext cx="2045568" cy="2434208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354704"/>
            <a:ext cx="3108960" cy="243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99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13792"/>
          </a:xfrm>
        </p:spPr>
        <p:txBody>
          <a:bodyPr>
            <a:normAutofit fontScale="90000"/>
          </a:bodyPr>
          <a:lstStyle/>
          <a:p>
            <a:r>
              <a:rPr lang="ru-RU" sz="2800" dirty="0" err="1"/>
              <a:t>Құрғақ</a:t>
            </a:r>
            <a:r>
              <a:rPr lang="ru-RU" sz="2800" dirty="0"/>
              <a:t> </a:t>
            </a:r>
            <a:r>
              <a:rPr lang="ru-RU" sz="2800" dirty="0" err="1"/>
              <a:t>шірік</a:t>
            </a:r>
            <a:r>
              <a:rPr lang="ru-RU" sz="2800" dirty="0"/>
              <a:t> </a:t>
            </a:r>
            <a:r>
              <a:rPr lang="ru-RU" sz="2800" dirty="0" err="1"/>
              <a:t>немесе</a:t>
            </a:r>
            <a:r>
              <a:rPr lang="ru-RU" sz="2800" dirty="0"/>
              <a:t> </a:t>
            </a:r>
            <a:r>
              <a:rPr lang="ru-RU" sz="2800" dirty="0" smtClean="0"/>
              <a:t>фузариоз </a:t>
            </a:r>
            <a:r>
              <a:rPr lang="ru-RU" sz="2800" b="1" dirty="0" err="1">
                <a:latin typeface="Georgia" pitchFamily="18" charset="0"/>
              </a:rPr>
              <a:t>Fuzarium</a:t>
            </a:r>
            <a:r>
              <a:rPr lang="ru-RU" sz="2800" b="1" dirty="0">
                <a:latin typeface="Georgia" pitchFamily="18" charset="0"/>
              </a:rPr>
              <a:t> </a:t>
            </a:r>
            <a:r>
              <a:rPr lang="ru-RU" sz="2800" b="1" dirty="0" err="1">
                <a:latin typeface="Georgia" pitchFamily="18" charset="0"/>
              </a:rPr>
              <a:t>Sp</a:t>
            </a:r>
            <a:r>
              <a:rPr lang="ru-RU" sz="2800" b="1" dirty="0">
                <a:latin typeface="Georgia" pitchFamily="18" charset="0"/>
              </a:rPr>
              <a:t>.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2870448" cy="2592288"/>
          </a:xfr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88840"/>
            <a:ext cx="3429000" cy="1728192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49080"/>
            <a:ext cx="2160240" cy="2190750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бъект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48"/>
          <a:stretch/>
        </p:blipFill>
        <p:spPr>
          <a:xfrm>
            <a:off x="611560" y="4581128"/>
            <a:ext cx="4514818" cy="175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08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820472" cy="1066800"/>
          </a:xfrm>
        </p:spPr>
        <p:txBody>
          <a:bodyPr>
            <a:noAutofit/>
          </a:bodyPr>
          <a:lstStyle/>
          <a:p>
            <a:r>
              <a:rPr lang="ru-RU" sz="2400" dirty="0" err="1"/>
              <a:t>Қызанақтың</a:t>
            </a:r>
            <a:r>
              <a:rPr lang="ru-RU" sz="2400" dirty="0"/>
              <a:t> </a:t>
            </a:r>
            <a:r>
              <a:rPr lang="ru-RU" sz="2400" dirty="0" err="1"/>
              <a:t>қара</a:t>
            </a:r>
            <a:r>
              <a:rPr lang="ru-RU" sz="2400" dirty="0"/>
              <a:t> </a:t>
            </a:r>
            <a:r>
              <a:rPr lang="ru-RU" sz="2400" dirty="0" err="1"/>
              <a:t>дақтары</a:t>
            </a:r>
            <a:r>
              <a:rPr lang="ru-RU" sz="2400" dirty="0"/>
              <a:t>: </a:t>
            </a:r>
            <a:r>
              <a:rPr lang="ru-RU" sz="2400" dirty="0" err="1"/>
              <a:t>аурудың</a:t>
            </a:r>
            <a:r>
              <a:rPr lang="ru-RU" sz="2400" dirty="0"/>
              <a:t> </a:t>
            </a:r>
            <a:r>
              <a:rPr lang="ru-RU" sz="2400" dirty="0" err="1"/>
              <a:t>қоздырғышы</a:t>
            </a:r>
            <a:r>
              <a:rPr lang="ru-RU" sz="2400" dirty="0"/>
              <a:t> - </a:t>
            </a:r>
            <a:r>
              <a:rPr lang="en-GB" sz="2400" dirty="0" err="1"/>
              <a:t>Alternaria</a:t>
            </a:r>
            <a:r>
              <a:rPr lang="en-GB" sz="2400" dirty="0"/>
              <a:t> </a:t>
            </a:r>
            <a:r>
              <a:rPr lang="en-GB" sz="2400" dirty="0" err="1"/>
              <a:t>solani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 </a:t>
            </a:r>
            <a:r>
              <a:rPr lang="ru-RU" sz="2400" dirty="0" err="1" smtClean="0"/>
              <a:t>Зардап</a:t>
            </a:r>
            <a:r>
              <a:rPr lang="ru-RU" sz="2400" dirty="0" smtClean="0"/>
              <a:t> </a:t>
            </a:r>
            <a:r>
              <a:rPr lang="ru-RU" sz="2400" dirty="0" err="1"/>
              <a:t>шеккен</a:t>
            </a:r>
            <a:r>
              <a:rPr lang="ru-RU" sz="2400" dirty="0"/>
              <a:t> </a:t>
            </a:r>
            <a:r>
              <a:rPr lang="ru-RU" sz="2400" dirty="0" err="1"/>
              <a:t>жемістерде</a:t>
            </a:r>
            <a:r>
              <a:rPr lang="ru-RU" sz="2400" dirty="0"/>
              <a:t> </a:t>
            </a:r>
            <a:r>
              <a:rPr lang="ru-RU" sz="2400" dirty="0" err="1"/>
              <a:t>қара</a:t>
            </a:r>
            <a:r>
              <a:rPr lang="ru-RU" sz="2400" dirty="0"/>
              <a:t> </a:t>
            </a:r>
            <a:r>
              <a:rPr lang="ru-RU" sz="2400" dirty="0" err="1" smtClean="0"/>
              <a:t>жабындымен</a:t>
            </a:r>
            <a:r>
              <a:rPr lang="ru-RU" sz="2400" dirty="0" smtClean="0"/>
              <a:t> </a:t>
            </a:r>
            <a:r>
              <a:rPr lang="ru-RU" sz="2400" dirty="0" err="1" smtClean="0"/>
              <a:t>жабылған</a:t>
            </a:r>
            <a:r>
              <a:rPr lang="ru-RU" sz="2400" dirty="0"/>
              <a:t>, </a:t>
            </a:r>
            <a:r>
              <a:rPr lang="ru-RU" sz="2400" dirty="0" err="1"/>
              <a:t>шектелген</a:t>
            </a:r>
            <a:r>
              <a:rPr lang="ru-RU" sz="2400" dirty="0"/>
              <a:t> </a:t>
            </a:r>
            <a:r>
              <a:rPr lang="ru-RU" sz="2400" dirty="0" err="1"/>
              <a:t>дөңгелектелген</a:t>
            </a:r>
            <a:r>
              <a:rPr lang="ru-RU" sz="2400" dirty="0"/>
              <a:t> </a:t>
            </a:r>
            <a:r>
              <a:rPr lang="ru-RU" sz="2400" dirty="0" err="1" smtClean="0"/>
              <a:t>қара</a:t>
            </a:r>
            <a:r>
              <a:rPr lang="ru-RU" sz="2400" dirty="0" smtClean="0"/>
              <a:t> </a:t>
            </a:r>
            <a:r>
              <a:rPr lang="ru-RU" sz="2400" dirty="0" err="1" smtClean="0"/>
              <a:t>дақтар</a:t>
            </a:r>
            <a:r>
              <a:rPr lang="ru-RU" sz="2400" dirty="0" smtClean="0"/>
              <a:t> </a:t>
            </a:r>
            <a:r>
              <a:rPr lang="ru-RU" sz="2400" dirty="0" err="1"/>
              <a:t>пайда</a:t>
            </a:r>
            <a:r>
              <a:rPr lang="ru-RU" sz="2400" dirty="0"/>
              <a:t> </a:t>
            </a:r>
            <a:r>
              <a:rPr lang="ru-RU" sz="2400" dirty="0" err="1"/>
              <a:t>болады</a:t>
            </a:r>
            <a:r>
              <a:rPr lang="ru-RU" sz="2400" dirty="0"/>
              <a:t>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2952328" cy="2520280"/>
          </a:xfr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4464496" cy="2377306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981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/>
              <a:t>Қызанақтың</a:t>
            </a:r>
            <a:r>
              <a:rPr lang="ru-RU" sz="2400" dirty="0"/>
              <a:t> </a:t>
            </a:r>
            <a:r>
              <a:rPr lang="ru-RU" sz="2400" dirty="0" err="1"/>
              <a:t>сулы</a:t>
            </a:r>
            <a:r>
              <a:rPr lang="ru-RU" sz="2400" dirty="0"/>
              <a:t> </a:t>
            </a:r>
            <a:r>
              <a:rPr lang="ru-RU" sz="2400" dirty="0" err="1"/>
              <a:t>шірігі</a:t>
            </a:r>
            <a:r>
              <a:rPr lang="ru-RU" sz="2400" dirty="0"/>
              <a:t>: </a:t>
            </a:r>
            <a:r>
              <a:rPr lang="ru-RU" sz="2400" dirty="0" err="1"/>
              <a:t>аурудың</a:t>
            </a:r>
            <a:r>
              <a:rPr lang="ru-RU" sz="2400" dirty="0"/>
              <a:t> </a:t>
            </a:r>
            <a:r>
              <a:rPr lang="ru-RU" sz="2400" dirty="0" err="1"/>
              <a:t>қоздырғышы</a:t>
            </a:r>
            <a:r>
              <a:rPr lang="ru-RU" sz="2400" dirty="0"/>
              <a:t> - </a:t>
            </a:r>
            <a:r>
              <a:rPr lang="ru-RU" sz="2400" b="1" dirty="0" err="1">
                <a:latin typeface="Georgia" pitchFamily="18" charset="0"/>
              </a:rPr>
              <a:t>Erwinia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en-GB" sz="2400" dirty="0"/>
              <a:t>E. </a:t>
            </a:r>
            <a:r>
              <a:rPr lang="en-GB" sz="2400" dirty="0" err="1"/>
              <a:t>carotovora</a:t>
            </a:r>
            <a:r>
              <a:rPr lang="en-GB" sz="2400" dirty="0" smtClean="0"/>
              <a:t>)</a:t>
            </a:r>
            <a:r>
              <a:rPr lang="kk-KZ" sz="2400" dirty="0" smtClean="0"/>
              <a:t> Грам теріс таяқшалар 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36912"/>
            <a:ext cx="2808312" cy="2601838"/>
          </a:xfr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060848"/>
            <a:ext cx="2095500" cy="1526282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33056"/>
            <a:ext cx="4191000" cy="1731963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76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1313" indent="-341313">
              <a:spcBef>
                <a:spcPts val="6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2400" dirty="0" err="1"/>
              <a:t>Тамырлы</a:t>
            </a:r>
            <a:r>
              <a:rPr lang="ru-RU" sz="2400" dirty="0"/>
              <a:t> бактериоз - </a:t>
            </a:r>
            <a:r>
              <a:rPr lang="ru-RU" sz="2400" dirty="0" err="1"/>
              <a:t>суыққа</a:t>
            </a:r>
            <a:r>
              <a:rPr lang="ru-RU" sz="2400" dirty="0"/>
              <a:t> </a:t>
            </a:r>
            <a:r>
              <a:rPr lang="ru-RU" sz="2400" dirty="0" err="1"/>
              <a:t>төзімді</a:t>
            </a:r>
            <a:r>
              <a:rPr lang="ru-RU" sz="2400" dirty="0"/>
              <a:t> </a:t>
            </a:r>
            <a:r>
              <a:rPr lang="ru-RU" sz="2400" dirty="0" err="1" smtClean="0"/>
              <a:t>спорасыз</a:t>
            </a:r>
            <a:r>
              <a:rPr lang="ru-RU" sz="2400" dirty="0" smtClean="0"/>
              <a:t> </a:t>
            </a:r>
            <a:r>
              <a:rPr lang="ru-RU" sz="2400" dirty="0" err="1" smtClean="0"/>
              <a:t>таяқша</a:t>
            </a:r>
            <a:r>
              <a:rPr lang="ru-RU" sz="2400" dirty="0" smtClean="0"/>
              <a:t>  </a:t>
            </a:r>
            <a:r>
              <a:rPr lang="ru-RU" sz="2400" b="1" dirty="0" err="1">
                <a:solidFill>
                  <a:srgbClr val="000000"/>
                </a:solidFill>
                <a:latin typeface="Georgia" pitchFamily="18" charset="0"/>
              </a:rPr>
              <a:t>Ксантомонас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 (</a:t>
            </a:r>
            <a:r>
              <a:rPr lang="en-US" sz="2400" b="1" dirty="0" err="1">
                <a:solidFill>
                  <a:srgbClr val="000000"/>
                </a:solidFill>
                <a:latin typeface="Georgia" pitchFamily="18" charset="0"/>
              </a:rPr>
              <a:t>Xanthomonas</a:t>
            </a:r>
            <a:r>
              <a:rPr lang="en-US" sz="2400" b="1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Georgia" pitchFamily="18" charset="0"/>
              </a:rPr>
              <a:t>campestris</a:t>
            </a:r>
            <a:r>
              <a:rPr lang="en-US" sz="2400" b="1" dirty="0" smtClean="0">
                <a:solidFill>
                  <a:srgbClr val="000000"/>
                </a:solidFill>
                <a:latin typeface="Georgia" pitchFamily="18" charset="0"/>
              </a:rPr>
              <a:t>)</a:t>
            </a:r>
            <a:r>
              <a:rPr lang="kk-KZ" sz="2400" b="1" dirty="0" smtClean="0">
                <a:solidFill>
                  <a:srgbClr val="000000"/>
                </a:solidFill>
                <a:latin typeface="Georgia" pitchFamily="18" charset="0"/>
              </a:rPr>
              <a:t> Грам теріс аэробты таяқшалар </a:t>
            </a:r>
            <a:endParaRPr lang="en-US" sz="24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0" y="2249488"/>
            <a:ext cx="7656039" cy="4324350"/>
          </a:xfrm>
        </p:spPr>
      </p:pic>
    </p:spTree>
    <p:extLst>
      <p:ext uri="{BB962C8B-B14F-4D97-AF65-F5344CB8AC3E}">
        <p14:creationId xmlns:p14="http://schemas.microsoft.com/office/powerpoint/2010/main" val="2109168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373088"/>
          </a:xfrm>
        </p:spPr>
        <p:txBody>
          <a:bodyPr>
            <a:noAutofit/>
          </a:bodyPr>
          <a:lstStyle/>
          <a:p>
            <a:r>
              <a:rPr lang="ru-RU" sz="2000" dirty="0" err="1"/>
              <a:t>Қара</a:t>
            </a:r>
            <a:r>
              <a:rPr lang="ru-RU" sz="2000" dirty="0"/>
              <a:t> </a:t>
            </a:r>
            <a:r>
              <a:rPr lang="ru-RU" sz="2000" dirty="0" err="1"/>
              <a:t>қатерлі</a:t>
            </a:r>
            <a:r>
              <a:rPr lang="ru-RU" sz="2000" dirty="0"/>
              <a:t> </a:t>
            </a:r>
            <a:r>
              <a:rPr lang="ru-RU" sz="2000" dirty="0" err="1"/>
              <a:t>ісік</a:t>
            </a:r>
            <a:r>
              <a:rPr lang="ru-RU" sz="2000" dirty="0"/>
              <a:t> </a:t>
            </a:r>
            <a:r>
              <a:rPr lang="ru-RU" sz="2000" dirty="0" err="1"/>
              <a:t>немесе</a:t>
            </a:r>
            <a:r>
              <a:rPr lang="ru-RU" sz="2000" dirty="0"/>
              <a:t> </a:t>
            </a:r>
            <a:r>
              <a:rPr lang="ru-RU" sz="2000" dirty="0" err="1"/>
              <a:t>алманың</a:t>
            </a:r>
            <a:r>
              <a:rPr lang="ru-RU" sz="2000" dirty="0"/>
              <a:t> </a:t>
            </a:r>
            <a:r>
              <a:rPr lang="ru-RU" sz="2000" dirty="0" err="1"/>
              <a:t>қара</a:t>
            </a:r>
            <a:r>
              <a:rPr lang="ru-RU" sz="2000" dirty="0"/>
              <a:t> </a:t>
            </a:r>
            <a:r>
              <a:rPr lang="ru-RU" sz="2000" dirty="0" err="1"/>
              <a:t>шіріктері</a:t>
            </a:r>
            <a:r>
              <a:rPr lang="ru-RU" sz="2000" dirty="0"/>
              <a:t> </a:t>
            </a:r>
            <a:r>
              <a:rPr lang="en-GB" sz="2000" dirty="0" err="1"/>
              <a:t>Sphaeropsis</a:t>
            </a:r>
            <a:r>
              <a:rPr lang="en-GB" sz="2000" dirty="0"/>
              <a:t> </a:t>
            </a:r>
            <a:r>
              <a:rPr lang="en-GB" sz="2000" dirty="0" err="1"/>
              <a:t>malorum</a:t>
            </a:r>
            <a:r>
              <a:rPr lang="en-GB" sz="2000" dirty="0"/>
              <a:t> </a:t>
            </a:r>
            <a:r>
              <a:rPr lang="ru-RU" sz="2000" dirty="0" err="1"/>
              <a:t>саңырауқұлақтан</a:t>
            </a:r>
            <a:r>
              <a:rPr lang="ru-RU" sz="2000" dirty="0"/>
              <a:t> </a:t>
            </a:r>
            <a:r>
              <a:rPr lang="ru-RU" sz="2000" dirty="0" err="1"/>
              <a:t>туындайды</a:t>
            </a:r>
            <a:r>
              <a:rPr lang="ru-RU" sz="2000" dirty="0"/>
              <a:t>. </a:t>
            </a:r>
            <a:r>
              <a:rPr lang="ru-RU" sz="2000" dirty="0" err="1"/>
              <a:t>Сол</a:t>
            </a:r>
            <a:r>
              <a:rPr lang="ru-RU" sz="2000" dirty="0"/>
              <a:t> </a:t>
            </a:r>
            <a:r>
              <a:rPr lang="ru-RU" sz="2000" dirty="0" err="1"/>
              <a:t>саңырауқұлақ</a:t>
            </a:r>
            <a:r>
              <a:rPr lang="ru-RU" sz="2000" dirty="0"/>
              <a:t> </a:t>
            </a:r>
            <a:r>
              <a:rPr lang="ru-RU" sz="2000" dirty="0" err="1"/>
              <a:t>ағаш</a:t>
            </a:r>
            <a:r>
              <a:rPr lang="ru-RU" sz="2000" dirty="0"/>
              <a:t> </a:t>
            </a:r>
            <a:r>
              <a:rPr lang="ru-RU" sz="2000" dirty="0" err="1"/>
              <a:t>қабығының</a:t>
            </a:r>
            <a:r>
              <a:rPr lang="ru-RU" sz="2000" dirty="0"/>
              <a:t> </a:t>
            </a:r>
            <a:r>
              <a:rPr lang="ru-RU" sz="2000" dirty="0" err="1"/>
              <a:t>ауруын</a:t>
            </a:r>
            <a:r>
              <a:rPr lang="ru-RU" sz="2000" dirty="0"/>
              <a:t> </a:t>
            </a:r>
            <a:r>
              <a:rPr lang="ru-RU" sz="2000" dirty="0" err="1"/>
              <a:t>тудырады</a:t>
            </a:r>
            <a:r>
              <a:rPr lang="ru-RU" sz="2000" dirty="0"/>
              <a:t> - </a:t>
            </a:r>
            <a:r>
              <a:rPr lang="ru-RU" sz="2000" dirty="0" err="1"/>
              <a:t>қара</a:t>
            </a:r>
            <a:r>
              <a:rPr lang="ru-RU" sz="2000" dirty="0"/>
              <a:t> </a:t>
            </a:r>
            <a:r>
              <a:rPr lang="ru-RU" sz="2000" dirty="0" err="1"/>
              <a:t>обыр</a:t>
            </a:r>
            <a:r>
              <a:rPr lang="ru-RU" sz="2000" dirty="0"/>
              <a:t>. </a:t>
            </a:r>
            <a:r>
              <a:rPr lang="ru-RU" sz="2000" dirty="0" err="1"/>
              <a:t>Жемістерде</a:t>
            </a:r>
            <a:r>
              <a:rPr lang="ru-RU" sz="2000" dirty="0"/>
              <a:t> инфекция </a:t>
            </a:r>
            <a:r>
              <a:rPr lang="ru-RU" sz="2000" dirty="0" err="1"/>
              <a:t>қара</a:t>
            </a:r>
            <a:r>
              <a:rPr lang="ru-RU" sz="2000" dirty="0"/>
              <a:t> </a:t>
            </a:r>
            <a:r>
              <a:rPr lang="ru-RU" sz="2000" dirty="0" err="1"/>
              <a:t>шірік</a:t>
            </a:r>
            <a:r>
              <a:rPr lang="ru-RU" sz="2000" dirty="0"/>
              <a:t> </a:t>
            </a:r>
            <a:r>
              <a:rPr lang="ru-RU" sz="2000" dirty="0" err="1"/>
              <a:t>түрінде</a:t>
            </a:r>
            <a:r>
              <a:rPr lang="ru-RU" sz="2000" dirty="0"/>
              <a:t> </a:t>
            </a:r>
            <a:r>
              <a:rPr lang="ru-RU" sz="2000" dirty="0" err="1"/>
              <a:t>көрінеді</a:t>
            </a:r>
            <a:r>
              <a:rPr lang="ru-RU" sz="2000" dirty="0"/>
              <a:t>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55737"/>
            <a:ext cx="3384376" cy="2736304"/>
          </a:xfr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80928"/>
            <a:ext cx="439293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7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Жұмыстың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мақсаты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жемістер</a:t>
            </a:r>
            <a:r>
              <a:rPr lang="ru-RU" dirty="0"/>
              <a:t> мен </a:t>
            </a:r>
            <a:r>
              <a:rPr lang="ru-RU" dirty="0" err="1"/>
              <a:t>көкөністердің</a:t>
            </a:r>
            <a:r>
              <a:rPr lang="ru-RU" dirty="0"/>
              <a:t> </a:t>
            </a:r>
            <a:r>
              <a:rPr lang="ru-RU" dirty="0" err="1"/>
              <a:t>органолептикалық</a:t>
            </a:r>
            <a:r>
              <a:rPr lang="ru-RU" dirty="0"/>
              <a:t> </a:t>
            </a:r>
            <a:r>
              <a:rPr lang="ru-RU" dirty="0" err="1"/>
              <a:t>қасиеттерін</a:t>
            </a:r>
            <a:r>
              <a:rPr lang="ru-RU" dirty="0"/>
              <a:t> </a:t>
            </a:r>
            <a:r>
              <a:rPr lang="ru-RU" dirty="0" err="1"/>
              <a:t>анықтау</a:t>
            </a:r>
            <a:r>
              <a:rPr lang="ru-RU" dirty="0"/>
              <a:t>, </a:t>
            </a:r>
            <a:r>
              <a:rPr lang="ru-RU" dirty="0" err="1"/>
              <a:t>микробиологиялық</a:t>
            </a:r>
            <a:r>
              <a:rPr lang="ru-RU" dirty="0"/>
              <a:t> </a:t>
            </a:r>
            <a:r>
              <a:rPr lang="ru-RU" dirty="0" err="1"/>
              <a:t>зерттеу</a:t>
            </a:r>
            <a:r>
              <a:rPr lang="ru-RU" dirty="0"/>
              <a:t> </a:t>
            </a:r>
            <a:r>
              <a:rPr lang="ru-RU" dirty="0" err="1"/>
              <a:t>жүргізу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653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075240" cy="936104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Алма </a:t>
            </a:r>
            <a:r>
              <a:rPr lang="ru-RU" sz="2200" dirty="0" err="1"/>
              <a:t>қотыры</a:t>
            </a:r>
            <a:r>
              <a:rPr lang="ru-RU" sz="2200" dirty="0"/>
              <a:t> - </a:t>
            </a:r>
            <a:r>
              <a:rPr lang="en-GB" sz="2200" dirty="0" err="1"/>
              <a:t>Fusicladium</a:t>
            </a:r>
            <a:r>
              <a:rPr lang="en-GB" sz="2200" dirty="0"/>
              <a:t> </a:t>
            </a:r>
            <a:r>
              <a:rPr lang="en-GB" sz="2200" dirty="0" err="1"/>
              <a:t>dendriticum</a:t>
            </a:r>
            <a:r>
              <a:rPr lang="en-GB" sz="2200" dirty="0"/>
              <a:t> </a:t>
            </a:r>
            <a:r>
              <a:rPr lang="ru-RU" sz="2200" dirty="0" err="1" smtClean="0"/>
              <a:t>алмада</a:t>
            </a:r>
            <a:r>
              <a:rPr lang="ru-RU" sz="2200" dirty="0" smtClean="0"/>
              <a:t> , </a:t>
            </a:r>
            <a:r>
              <a:rPr lang="en-GB" sz="2200" dirty="0" err="1" smtClean="0"/>
              <a:t>Fusicladium</a:t>
            </a:r>
            <a:r>
              <a:rPr lang="en-GB" sz="2200" dirty="0" smtClean="0"/>
              <a:t> </a:t>
            </a:r>
            <a:r>
              <a:rPr lang="en-GB" sz="2200" dirty="0" err="1" smtClean="0"/>
              <a:t>pirinum</a:t>
            </a:r>
            <a:r>
              <a:rPr lang="en-GB" sz="2200" dirty="0" smtClean="0"/>
              <a:t>-</a:t>
            </a:r>
            <a:r>
              <a:rPr lang="ru-RU" sz="2200" dirty="0" err="1" smtClean="0"/>
              <a:t>алмұрттағы</a:t>
            </a:r>
            <a:r>
              <a:rPr lang="ru-RU" sz="2200" dirty="0" smtClean="0"/>
              <a:t> ауру </a:t>
            </a:r>
            <a:r>
              <a:rPr lang="ru-RU" sz="2200" dirty="0" err="1" smtClean="0"/>
              <a:t>тудырады</a:t>
            </a:r>
            <a:r>
              <a:rPr lang="ru-RU" sz="2200" dirty="0" smtClean="0"/>
              <a:t>. </a:t>
            </a:r>
            <a:r>
              <a:rPr lang="ru-RU" sz="2200" dirty="0" err="1"/>
              <a:t>Зардап</a:t>
            </a:r>
            <a:r>
              <a:rPr lang="ru-RU" sz="2200" dirty="0"/>
              <a:t> </a:t>
            </a:r>
            <a:r>
              <a:rPr lang="ru-RU" sz="2200" dirty="0" err="1"/>
              <a:t>шеккен</a:t>
            </a:r>
            <a:r>
              <a:rPr lang="ru-RU" sz="2200" dirty="0"/>
              <a:t> </a:t>
            </a:r>
            <a:r>
              <a:rPr lang="ru-RU" sz="2200" dirty="0" err="1"/>
              <a:t>жемістердің</a:t>
            </a:r>
            <a:r>
              <a:rPr lang="ru-RU" sz="2200" dirty="0"/>
              <a:t> </a:t>
            </a:r>
            <a:r>
              <a:rPr lang="ru-RU" sz="2200" dirty="0" err="1"/>
              <a:t>бетінде</a:t>
            </a:r>
            <a:r>
              <a:rPr lang="ru-RU" sz="2200" dirty="0"/>
              <a:t> </a:t>
            </a:r>
            <a:r>
              <a:rPr lang="ru-RU" sz="2200" dirty="0" err="1"/>
              <a:t>дөңгеленген</a:t>
            </a:r>
            <a:r>
              <a:rPr lang="ru-RU" sz="2200" dirty="0"/>
              <a:t>, </a:t>
            </a:r>
            <a:r>
              <a:rPr lang="ru-RU" sz="2200" dirty="0" err="1"/>
              <a:t>айқын</a:t>
            </a:r>
            <a:r>
              <a:rPr lang="ru-RU" sz="2200" dirty="0"/>
              <a:t> </a:t>
            </a:r>
            <a:r>
              <a:rPr lang="ru-RU" sz="2200" dirty="0" err="1"/>
              <a:t>анықталған</a:t>
            </a:r>
            <a:r>
              <a:rPr lang="ru-RU" sz="2200" dirty="0"/>
              <a:t> </a:t>
            </a:r>
            <a:r>
              <a:rPr lang="ru-RU" sz="2200" dirty="0" err="1"/>
              <a:t>қара</a:t>
            </a:r>
            <a:r>
              <a:rPr lang="ru-RU" sz="2200" dirty="0"/>
              <a:t> </a:t>
            </a:r>
            <a:r>
              <a:rPr lang="ru-RU" sz="2200" dirty="0" err="1"/>
              <a:t>дақтар</a:t>
            </a:r>
            <a:r>
              <a:rPr lang="ru-RU" sz="2200" dirty="0"/>
              <a:t> </a:t>
            </a:r>
            <a:r>
              <a:rPr lang="ru-RU" sz="2200" dirty="0" err="1"/>
              <a:t>пайда</a:t>
            </a:r>
            <a:r>
              <a:rPr lang="ru-RU" sz="2200" dirty="0"/>
              <a:t> </a:t>
            </a:r>
            <a:r>
              <a:rPr lang="ru-RU" sz="2200" dirty="0" err="1"/>
              <a:t>болады</a:t>
            </a:r>
            <a:r>
              <a:rPr lang="ru-RU" sz="2200" dirty="0"/>
              <a:t>, </a:t>
            </a:r>
            <a:r>
              <a:rPr lang="ru-RU" sz="2200" dirty="0" err="1"/>
              <a:t>оларда</a:t>
            </a:r>
            <a:r>
              <a:rPr lang="ru-RU" sz="2200" dirty="0"/>
              <a:t> </a:t>
            </a:r>
            <a:r>
              <a:rPr lang="ru-RU" sz="2200" dirty="0" err="1"/>
              <a:t>спороуляцияның</a:t>
            </a:r>
            <a:r>
              <a:rPr lang="ru-RU" sz="2200" dirty="0"/>
              <a:t> </a:t>
            </a:r>
            <a:r>
              <a:rPr lang="ru-RU" sz="2200" dirty="0" err="1"/>
              <a:t>гүлденуі</a:t>
            </a:r>
            <a:r>
              <a:rPr lang="ru-RU" sz="2200" dirty="0"/>
              <a:t> </a:t>
            </a:r>
            <a:r>
              <a:rPr lang="ru-RU" sz="2200" dirty="0" err="1"/>
              <a:t>байқалады</a:t>
            </a:r>
            <a:r>
              <a:rPr lang="ru-RU" dirty="0"/>
              <a:t>.</a:t>
            </a:r>
          </a:p>
        </p:txBody>
      </p:sp>
      <p:pic>
        <p:nvPicPr>
          <p:cNvPr id="4" name="Picture 4" descr="05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2230886"/>
            <a:ext cx="2381250" cy="2152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3"/>
          <a:stretch/>
        </p:blipFill>
        <p:spPr>
          <a:xfrm>
            <a:off x="5796136" y="2132856"/>
            <a:ext cx="2664296" cy="4440982"/>
          </a:xfrm>
          <a:prstGeom prst="rect">
            <a:avLst/>
          </a:prstGeo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619443"/>
            <a:ext cx="3143250" cy="195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0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БАҚЫЛАУ</a:t>
            </a:r>
            <a:r>
              <a:rPr lang="ru-RU" dirty="0"/>
              <a:t> </a:t>
            </a:r>
            <a:r>
              <a:rPr lang="ru-RU" b="1" dirty="0"/>
              <a:t>СҰРАҚТАРЫ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. «</a:t>
            </a:r>
            <a:r>
              <a:rPr lang="ru-RU" dirty="0" err="1"/>
              <a:t>Эпифитті</a:t>
            </a:r>
            <a:r>
              <a:rPr lang="ru-RU" dirty="0"/>
              <a:t> микрофлора» </a:t>
            </a:r>
            <a:r>
              <a:rPr lang="ru-RU" dirty="0" err="1"/>
              <a:t>дегеніміз</a:t>
            </a:r>
            <a:r>
              <a:rPr lang="ru-RU" dirty="0"/>
              <a:t> не? </a:t>
            </a:r>
            <a:r>
              <a:rPr lang="ru-RU" dirty="0" err="1"/>
              <a:t>Неден</a:t>
            </a:r>
            <a:r>
              <a:rPr lang="ru-RU" dirty="0"/>
              <a:t> </a:t>
            </a:r>
            <a:r>
              <a:rPr lang="ru-RU" dirty="0" err="1"/>
              <a:t>тұрады</a:t>
            </a:r>
            <a:r>
              <a:rPr lang="ru-RU" dirty="0"/>
              <a:t>?</a:t>
            </a:r>
          </a:p>
          <a:p>
            <a:r>
              <a:rPr lang="ru-RU" dirty="0"/>
              <a:t>2. </a:t>
            </a:r>
            <a:r>
              <a:rPr lang="ru-RU" dirty="0" err="1"/>
              <a:t>Өсімдіктер</a:t>
            </a:r>
            <a:r>
              <a:rPr lang="ru-RU" dirty="0"/>
              <a:t> </a:t>
            </a:r>
            <a:r>
              <a:rPr lang="ru-RU" dirty="0" err="1"/>
              <a:t>микроорганизмдер</a:t>
            </a:r>
            <a:r>
              <a:rPr lang="ru-RU" dirty="0"/>
              <a:t> </a:t>
            </a:r>
            <a:r>
              <a:rPr lang="ru-RU" dirty="0" err="1"/>
              <a:t>әсерінен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қорғанады</a:t>
            </a:r>
            <a:r>
              <a:rPr lang="ru-RU" dirty="0"/>
              <a:t>?</a:t>
            </a:r>
          </a:p>
          <a:p>
            <a:r>
              <a:rPr lang="ru-RU" dirty="0"/>
              <a:t>3. </a:t>
            </a:r>
            <a:r>
              <a:rPr lang="ru-RU" dirty="0" err="1"/>
              <a:t>Өсімдік</a:t>
            </a:r>
            <a:r>
              <a:rPr lang="ru-RU" dirty="0"/>
              <a:t> </a:t>
            </a:r>
            <a:r>
              <a:rPr lang="ru-RU" dirty="0" err="1"/>
              <a:t>клеткаларының</a:t>
            </a:r>
            <a:r>
              <a:rPr lang="ru-RU" dirty="0"/>
              <a:t> </a:t>
            </a:r>
            <a:r>
              <a:rPr lang="ru-RU" dirty="0" err="1"/>
              <a:t>құрамында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 </a:t>
            </a:r>
            <a:r>
              <a:rPr lang="ru-RU" dirty="0" err="1"/>
              <a:t>қорғаныстық</a:t>
            </a:r>
            <a:r>
              <a:rPr lang="ru-RU" dirty="0"/>
              <a:t> </a:t>
            </a:r>
            <a:r>
              <a:rPr lang="ru-RU" dirty="0" err="1"/>
              <a:t>заттар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?</a:t>
            </a:r>
          </a:p>
          <a:p>
            <a:r>
              <a:rPr lang="ru-RU" dirty="0"/>
              <a:t>4. </a:t>
            </a:r>
            <a:r>
              <a:rPr lang="ru-RU" dirty="0" err="1"/>
              <a:t>Фитонцидтер</a:t>
            </a:r>
            <a:r>
              <a:rPr lang="ru-RU" dirty="0"/>
              <a:t> мен </a:t>
            </a:r>
            <a:r>
              <a:rPr lang="ru-RU" dirty="0" err="1"/>
              <a:t>фитоалексиндер</a:t>
            </a:r>
            <a:r>
              <a:rPr lang="ru-RU" dirty="0"/>
              <a:t> </a:t>
            </a:r>
            <a:r>
              <a:rPr lang="ru-RU" dirty="0" err="1"/>
              <a:t>дегеніміз</a:t>
            </a:r>
            <a:r>
              <a:rPr lang="ru-RU" dirty="0"/>
              <a:t> не?</a:t>
            </a:r>
          </a:p>
          <a:p>
            <a:r>
              <a:rPr lang="ru-RU" dirty="0"/>
              <a:t>5. </a:t>
            </a:r>
            <a:r>
              <a:rPr lang="ru-RU" dirty="0" err="1"/>
              <a:t>Жеміс</a:t>
            </a:r>
            <a:r>
              <a:rPr lang="ru-RU" dirty="0"/>
              <a:t>	</a:t>
            </a:r>
            <a:r>
              <a:rPr lang="ru-RU" dirty="0" err="1"/>
              <a:t>жидектер</a:t>
            </a:r>
            <a:r>
              <a:rPr lang="ru-RU" dirty="0"/>
              <a:t>	мен	</a:t>
            </a:r>
            <a:r>
              <a:rPr lang="ru-RU" dirty="0" err="1"/>
              <a:t>көкөністерді</a:t>
            </a:r>
            <a:r>
              <a:rPr lang="ru-RU" dirty="0"/>
              <a:t>	</a:t>
            </a:r>
            <a:r>
              <a:rPr lang="ru-RU" dirty="0" err="1"/>
              <a:t>сақтау</a:t>
            </a:r>
            <a:r>
              <a:rPr lang="ru-RU" dirty="0"/>
              <a:t>	</a:t>
            </a:r>
            <a:r>
              <a:rPr lang="ru-RU" dirty="0" err="1"/>
              <a:t>кезінде</a:t>
            </a:r>
            <a:r>
              <a:rPr lang="ru-RU" dirty="0"/>
              <a:t>	</a:t>
            </a:r>
            <a:r>
              <a:rPr lang="ru-RU" dirty="0" err="1"/>
              <a:t>қандай</a:t>
            </a:r>
            <a:r>
              <a:rPr lang="ru-RU" dirty="0"/>
              <a:t> </a:t>
            </a:r>
            <a:r>
              <a:rPr lang="ru-RU" dirty="0" err="1"/>
              <a:t>микробиологиялық</a:t>
            </a:r>
            <a:r>
              <a:rPr lang="ru-RU" dirty="0"/>
              <a:t> </a:t>
            </a:r>
            <a:r>
              <a:rPr lang="ru-RU" dirty="0" err="1"/>
              <a:t>процестер</a:t>
            </a:r>
            <a:r>
              <a:rPr lang="ru-RU" dirty="0"/>
              <a:t> </a:t>
            </a:r>
            <a:r>
              <a:rPr lang="ru-RU" dirty="0" err="1"/>
              <a:t>жүріп</a:t>
            </a:r>
            <a:r>
              <a:rPr lang="ru-RU" dirty="0"/>
              <a:t> </a:t>
            </a:r>
            <a:r>
              <a:rPr lang="ru-RU" dirty="0" err="1"/>
              <a:t>жатады</a:t>
            </a:r>
            <a:r>
              <a:rPr lang="ru-RU" dirty="0"/>
              <a:t>?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6. </a:t>
            </a:r>
            <a:r>
              <a:rPr lang="ru-RU" dirty="0" err="1"/>
              <a:t>Өсімдік</a:t>
            </a:r>
            <a:r>
              <a:rPr lang="ru-RU" dirty="0"/>
              <a:t>	</a:t>
            </a:r>
            <a:r>
              <a:rPr lang="ru-RU" dirty="0" err="1"/>
              <a:t>тектес</a:t>
            </a:r>
            <a:r>
              <a:rPr lang="ru-RU" dirty="0"/>
              <a:t>	</a:t>
            </a:r>
            <a:r>
              <a:rPr lang="ru-RU" dirty="0" err="1"/>
              <a:t>шикізаттың</a:t>
            </a:r>
            <a:r>
              <a:rPr lang="ru-RU" dirty="0"/>
              <a:t>	</a:t>
            </a:r>
            <a:r>
              <a:rPr lang="ru-RU" dirty="0" err="1"/>
              <a:t>бұзылу</a:t>
            </a:r>
            <a:r>
              <a:rPr lang="ru-RU" dirty="0"/>
              <a:t>	</a:t>
            </a:r>
            <a:r>
              <a:rPr lang="ru-RU" dirty="0" err="1"/>
              <a:t>процесіне</a:t>
            </a:r>
            <a:r>
              <a:rPr lang="ru-RU" dirty="0"/>
              <a:t>	</a:t>
            </a:r>
            <a:r>
              <a:rPr lang="ru-RU" dirty="0" smtClean="0"/>
              <a:t> </a:t>
            </a:r>
            <a:r>
              <a:rPr lang="ru-RU" dirty="0" err="1" smtClean="0"/>
              <a:t>қандай</a:t>
            </a:r>
            <a:r>
              <a:rPr lang="ru-RU" dirty="0" smtClean="0"/>
              <a:t> </a:t>
            </a:r>
            <a:r>
              <a:rPr lang="ru-RU" dirty="0" err="1"/>
              <a:t>микроорганизмдер</a:t>
            </a:r>
            <a:r>
              <a:rPr lang="ru-RU" dirty="0"/>
              <a:t> </a:t>
            </a:r>
            <a:r>
              <a:rPr lang="ru-RU" dirty="0" err="1"/>
              <a:t>қатысады</a:t>
            </a:r>
            <a:r>
              <a:rPr lang="ru-RU" dirty="0"/>
              <a:t>?</a:t>
            </a:r>
          </a:p>
          <a:p>
            <a:r>
              <a:rPr lang="ru-RU" dirty="0"/>
              <a:t>7. </a:t>
            </a:r>
            <a:r>
              <a:rPr lang="ru-RU" dirty="0" err="1"/>
              <a:t>Фитопатогенді</a:t>
            </a:r>
            <a:r>
              <a:rPr lang="ru-RU" dirty="0"/>
              <a:t>	</a:t>
            </a:r>
            <a:r>
              <a:rPr lang="ru-RU" dirty="0" err="1"/>
              <a:t>микроорганизмдер</a:t>
            </a:r>
            <a:r>
              <a:rPr lang="ru-RU" dirty="0"/>
              <a:t>	</a:t>
            </a:r>
            <a:r>
              <a:rPr lang="ru-RU" dirty="0" err="1"/>
              <a:t>дегеніміз</a:t>
            </a:r>
            <a:r>
              <a:rPr lang="ru-RU" dirty="0"/>
              <a:t>	не?	</a:t>
            </a:r>
            <a:r>
              <a:rPr lang="ru-RU" dirty="0" err="1"/>
              <a:t>Қандай</a:t>
            </a:r>
            <a:r>
              <a:rPr lang="ru-RU" dirty="0"/>
              <a:t> </a:t>
            </a:r>
            <a:r>
              <a:rPr lang="ru-RU" dirty="0" err="1"/>
              <a:t>фитопатогенді</a:t>
            </a:r>
            <a:r>
              <a:rPr lang="ru-RU" dirty="0"/>
              <a:t> </a:t>
            </a:r>
            <a:r>
              <a:rPr lang="ru-RU" dirty="0" err="1"/>
              <a:t>микроорганизмдерді</a:t>
            </a:r>
            <a:r>
              <a:rPr lang="ru-RU" dirty="0"/>
              <a:t> </a:t>
            </a:r>
            <a:r>
              <a:rPr lang="ru-RU" dirty="0" err="1"/>
              <a:t>білесіз</a:t>
            </a:r>
            <a:r>
              <a:rPr lang="ru-RU" dirty="0"/>
              <a:t>?</a:t>
            </a:r>
          </a:p>
          <a:p>
            <a:r>
              <a:rPr lang="ru-RU" dirty="0"/>
              <a:t>8. </a:t>
            </a:r>
            <a:r>
              <a:rPr lang="ru-RU" dirty="0" err="1"/>
              <a:t>Жеміс</a:t>
            </a:r>
            <a:r>
              <a:rPr lang="ru-RU" dirty="0"/>
              <a:t> </a:t>
            </a:r>
            <a:r>
              <a:rPr lang="ru-RU" dirty="0" err="1"/>
              <a:t>жидектер</a:t>
            </a:r>
            <a:r>
              <a:rPr lang="ru-RU" dirty="0"/>
              <a:t> мен </a:t>
            </a:r>
            <a:r>
              <a:rPr lang="ru-RU" dirty="0" err="1"/>
              <a:t>көкөністер</a:t>
            </a:r>
            <a:r>
              <a:rPr lang="ru-RU" dirty="0"/>
              <a:t> </a:t>
            </a:r>
            <a:r>
              <a:rPr lang="ru-RU" dirty="0" err="1"/>
              <a:t>ұшырайтын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 </a:t>
            </a:r>
            <a:r>
              <a:rPr lang="ru-RU" dirty="0" err="1"/>
              <a:t>аурулар</a:t>
            </a:r>
            <a:r>
              <a:rPr lang="ru-RU" dirty="0"/>
              <a:t> </a:t>
            </a:r>
            <a:r>
              <a:rPr lang="ru-RU" dirty="0" err="1"/>
              <a:t>түрлерін</a:t>
            </a:r>
            <a:r>
              <a:rPr lang="ru-RU" dirty="0"/>
              <a:t> </a:t>
            </a:r>
            <a:r>
              <a:rPr lang="ru-RU" dirty="0" err="1"/>
              <a:t>білесіз</a:t>
            </a:r>
            <a:r>
              <a:rPr lang="ru-RU" dirty="0"/>
              <a:t>? </a:t>
            </a:r>
            <a:r>
              <a:rPr lang="ru-RU" dirty="0" err="1"/>
              <a:t>Оларды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 </a:t>
            </a:r>
            <a:r>
              <a:rPr lang="ru-RU" dirty="0" err="1"/>
              <a:t>микроорганизмдер</a:t>
            </a:r>
            <a:r>
              <a:rPr lang="ru-RU" dirty="0"/>
              <a:t> </a:t>
            </a:r>
            <a:r>
              <a:rPr lang="ru-RU" dirty="0" err="1"/>
              <a:t>қоздырады</a:t>
            </a:r>
            <a:r>
              <a:rPr lang="ru-RU" dirty="0"/>
              <a:t>?</a:t>
            </a:r>
          </a:p>
          <a:p>
            <a:r>
              <a:rPr lang="ru-RU" dirty="0"/>
              <a:t>9. </a:t>
            </a:r>
            <a:r>
              <a:rPr lang="ru-RU" dirty="0" err="1"/>
              <a:t>Жеміс</a:t>
            </a:r>
            <a:r>
              <a:rPr lang="ru-RU" dirty="0"/>
              <a:t> </a:t>
            </a:r>
            <a:r>
              <a:rPr lang="ru-RU" dirty="0" err="1"/>
              <a:t>жидектер</a:t>
            </a:r>
            <a:r>
              <a:rPr lang="ru-RU" dirty="0"/>
              <a:t> мен </a:t>
            </a:r>
            <a:r>
              <a:rPr lang="ru-RU" dirty="0" err="1"/>
              <a:t>көкөністердің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 </a:t>
            </a:r>
            <a:r>
              <a:rPr lang="ru-RU" dirty="0" err="1"/>
              <a:t>бұзылу</a:t>
            </a:r>
            <a:r>
              <a:rPr lang="ru-RU" dirty="0"/>
              <a:t> </a:t>
            </a:r>
            <a:r>
              <a:rPr lang="ru-RU" dirty="0" err="1"/>
              <a:t>түрлерін</a:t>
            </a:r>
            <a:r>
              <a:rPr lang="ru-RU" dirty="0"/>
              <a:t> </a:t>
            </a:r>
            <a:r>
              <a:rPr lang="ru-RU" dirty="0" err="1"/>
              <a:t>білесіз</a:t>
            </a:r>
            <a:r>
              <a:rPr lang="ru-RU" dirty="0"/>
              <a:t>? </a:t>
            </a:r>
            <a:r>
              <a:rPr lang="ru-RU" dirty="0" err="1"/>
              <a:t>Қандай</a:t>
            </a:r>
            <a:r>
              <a:rPr lang="ru-RU" dirty="0"/>
              <a:t> </a:t>
            </a:r>
            <a:r>
              <a:rPr lang="ru-RU" dirty="0" err="1"/>
              <a:t>микроорганизмдер</a:t>
            </a:r>
            <a:r>
              <a:rPr lang="ru-RU" dirty="0"/>
              <a:t> </a:t>
            </a:r>
            <a:r>
              <a:rPr lang="ru-RU" dirty="0" err="1"/>
              <a:t>оларды</a:t>
            </a:r>
            <a:r>
              <a:rPr lang="ru-RU" dirty="0"/>
              <a:t> </a:t>
            </a:r>
            <a:r>
              <a:rPr lang="ru-RU" dirty="0" err="1"/>
              <a:t>қоздырады</a:t>
            </a:r>
            <a:r>
              <a:rPr lang="ru-RU" dirty="0"/>
              <a:t>?</a:t>
            </a:r>
          </a:p>
          <a:p>
            <a:r>
              <a:rPr lang="ru-RU" dirty="0"/>
              <a:t>10. </a:t>
            </a:r>
            <a:r>
              <a:rPr lang="ru-RU" dirty="0" err="1"/>
              <a:t>Балғын</a:t>
            </a:r>
            <a:r>
              <a:rPr lang="ru-RU" dirty="0"/>
              <a:t> </a:t>
            </a:r>
            <a:r>
              <a:rPr lang="ru-RU" dirty="0" err="1"/>
              <a:t>жеміс</a:t>
            </a:r>
            <a:r>
              <a:rPr lang="ru-RU" dirty="0"/>
              <a:t> </a:t>
            </a:r>
            <a:r>
              <a:rPr lang="ru-RU" dirty="0" err="1"/>
              <a:t>жидектер</a:t>
            </a:r>
            <a:r>
              <a:rPr lang="ru-RU" dirty="0"/>
              <a:t> мен </a:t>
            </a:r>
            <a:r>
              <a:rPr lang="ru-RU" dirty="0" err="1"/>
              <a:t>көкөністерді</a:t>
            </a:r>
            <a:r>
              <a:rPr lang="ru-RU" dirty="0"/>
              <a:t> </a:t>
            </a:r>
            <a:r>
              <a:rPr lang="ru-RU" dirty="0" err="1"/>
              <a:t>сақтаудың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 </a:t>
            </a:r>
            <a:r>
              <a:rPr lang="ru-RU" dirty="0" err="1"/>
              <a:t>түрлері</a:t>
            </a:r>
            <a:r>
              <a:rPr lang="ru-RU" dirty="0"/>
              <a:t> </a:t>
            </a:r>
            <a:r>
              <a:rPr lang="ru-RU" dirty="0" err="1"/>
              <a:t>сізге</a:t>
            </a:r>
            <a:r>
              <a:rPr lang="ru-RU" dirty="0"/>
              <a:t> </a:t>
            </a:r>
            <a:r>
              <a:rPr lang="ru-RU" dirty="0" err="1"/>
              <a:t>белгілі</a:t>
            </a:r>
            <a:r>
              <a:rPr lang="ru-RU" dirty="0"/>
              <a:t>?</a:t>
            </a:r>
          </a:p>
          <a:p>
            <a:r>
              <a:rPr lang="ru-RU" dirty="0"/>
              <a:t>11. </a:t>
            </a:r>
            <a:r>
              <a:rPr lang="ru-RU" dirty="0" err="1"/>
              <a:t>Көкөніс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жемістердің</a:t>
            </a:r>
            <a:r>
              <a:rPr lang="ru-RU" dirty="0"/>
              <a:t> </a:t>
            </a:r>
            <a:r>
              <a:rPr lang="ru-RU" dirty="0" err="1"/>
              <a:t>микроорганизмдердің</a:t>
            </a:r>
            <a:r>
              <a:rPr lang="ru-RU" dirty="0"/>
              <a:t> </a:t>
            </a:r>
            <a:r>
              <a:rPr lang="ru-RU" dirty="0" err="1"/>
              <a:t>ластануы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 </a:t>
            </a:r>
            <a:r>
              <a:rPr lang="ru-RU" dirty="0" err="1"/>
              <a:t>жолдар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іске</a:t>
            </a:r>
            <a:r>
              <a:rPr lang="ru-RU" dirty="0"/>
              <a:t> </a:t>
            </a:r>
            <a:r>
              <a:rPr lang="ru-RU" dirty="0" err="1"/>
              <a:t>асады</a:t>
            </a:r>
            <a:r>
              <a:rPr lang="ru-RU" dirty="0"/>
              <a:t>?</a:t>
            </a:r>
          </a:p>
          <a:p>
            <a:r>
              <a:rPr lang="ru-RU" dirty="0"/>
              <a:t>12. </a:t>
            </a:r>
            <a:r>
              <a:rPr lang="ru-RU" dirty="0" err="1"/>
              <a:t>Жемістердің</a:t>
            </a:r>
            <a:r>
              <a:rPr lang="ru-RU" dirty="0"/>
              <a:t> </a:t>
            </a:r>
            <a:r>
              <a:rPr lang="ru-RU" dirty="0" err="1"/>
              <a:t>эндофитті</a:t>
            </a:r>
            <a:r>
              <a:rPr lang="ru-RU" dirty="0"/>
              <a:t> </a:t>
            </a:r>
            <a:r>
              <a:rPr lang="ru-RU" dirty="0" err="1"/>
              <a:t>микрофлорасы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нені</a:t>
            </a:r>
            <a:r>
              <a:rPr lang="ru-RU" dirty="0"/>
              <a:t> </a:t>
            </a:r>
            <a:r>
              <a:rPr lang="ru-RU" dirty="0" err="1"/>
              <a:t>айтады</a:t>
            </a:r>
            <a:r>
              <a:rPr lang="ru-RU" dirty="0"/>
              <a:t>? </a:t>
            </a:r>
            <a:endParaRPr lang="ru-RU" dirty="0" smtClean="0"/>
          </a:p>
          <a:p>
            <a:r>
              <a:rPr lang="ru-RU" dirty="0" smtClean="0"/>
              <a:t>1</a:t>
            </a:r>
            <a:r>
              <a:rPr lang="en-GB" dirty="0" smtClean="0"/>
              <a:t>3</a:t>
            </a:r>
            <a:r>
              <a:rPr lang="ru-RU" dirty="0" smtClean="0"/>
              <a:t>. </a:t>
            </a:r>
            <a:r>
              <a:rPr lang="ru-RU" dirty="0" err="1"/>
              <a:t>Көкөніс</a:t>
            </a:r>
            <a:r>
              <a:rPr lang="ru-RU" dirty="0"/>
              <a:t> пен </a:t>
            </a:r>
            <a:r>
              <a:rPr lang="ru-RU" dirty="0" err="1"/>
              <a:t>жемістердің</a:t>
            </a:r>
            <a:r>
              <a:rPr lang="ru-RU" dirty="0"/>
              <a:t> </a:t>
            </a:r>
            <a:r>
              <a:rPr lang="ru-RU" dirty="0" err="1"/>
              <a:t>сапасын</a:t>
            </a:r>
            <a:r>
              <a:rPr lang="ru-RU" dirty="0"/>
              <a:t> </a:t>
            </a:r>
            <a:r>
              <a:rPr lang="ru-RU" dirty="0" err="1"/>
              <a:t>анықтауда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 </a:t>
            </a:r>
            <a:r>
              <a:rPr lang="ru-RU" dirty="0" err="1"/>
              <a:t>әдістерді</a:t>
            </a:r>
            <a:r>
              <a:rPr lang="ru-RU" dirty="0"/>
              <a:t> </a:t>
            </a:r>
            <a:r>
              <a:rPr lang="ru-RU" dirty="0" err="1"/>
              <a:t>қолданады</a:t>
            </a:r>
            <a:r>
              <a:rPr lang="ru-RU" dirty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439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Жеміс-жидектер</a:t>
            </a:r>
            <a:r>
              <a:rPr lang="ru-RU" dirty="0"/>
              <a:t> мен </a:t>
            </a:r>
            <a:r>
              <a:rPr lang="ru-RU" dirty="0" err="1"/>
              <a:t>көкөністерге</a:t>
            </a:r>
            <a:r>
              <a:rPr lang="ru-RU" dirty="0"/>
              <a:t> </a:t>
            </a:r>
            <a:r>
              <a:rPr lang="ru-RU" dirty="0" err="1"/>
              <a:t>микроорганизмдер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жолдармен</a:t>
            </a:r>
            <a:r>
              <a:rPr lang="ru-RU" dirty="0"/>
              <a:t> </a:t>
            </a:r>
            <a:r>
              <a:rPr lang="ru-RU" dirty="0" err="1"/>
              <a:t>түседі</a:t>
            </a:r>
            <a:r>
              <a:rPr lang="ru-RU" dirty="0"/>
              <a:t>, </a:t>
            </a:r>
            <a:r>
              <a:rPr lang="ru-RU" dirty="0" err="1"/>
              <a:t>мысалы</a:t>
            </a:r>
            <a:r>
              <a:rPr lang="ru-RU" dirty="0"/>
              <a:t> </a:t>
            </a:r>
            <a:r>
              <a:rPr lang="ru-RU" dirty="0" err="1"/>
              <a:t>топырақтан</a:t>
            </a:r>
            <a:r>
              <a:rPr lang="ru-RU" dirty="0"/>
              <a:t>, </a:t>
            </a:r>
            <a:r>
              <a:rPr lang="ru-RU" dirty="0" err="1"/>
              <a:t>ауадан</a:t>
            </a:r>
            <a:r>
              <a:rPr lang="ru-RU" dirty="0"/>
              <a:t>, </a:t>
            </a:r>
            <a:r>
              <a:rPr lang="ru-RU" dirty="0" err="1"/>
              <a:t>судан</a:t>
            </a:r>
            <a:r>
              <a:rPr lang="ru-RU" dirty="0"/>
              <a:t>, ал </a:t>
            </a:r>
            <a:r>
              <a:rPr lang="ru-RU" dirty="0" err="1"/>
              <a:t>кейбір</a:t>
            </a:r>
            <a:r>
              <a:rPr lang="ru-RU" dirty="0"/>
              <a:t> </a:t>
            </a:r>
            <a:r>
              <a:rPr lang="ru-RU" dirty="0" err="1"/>
              <a:t>кезде</a:t>
            </a:r>
            <a:r>
              <a:rPr lang="ru-RU" dirty="0"/>
              <a:t> </a:t>
            </a:r>
            <a:r>
              <a:rPr lang="ru-RU" dirty="0" err="1"/>
              <a:t>тұқымды</a:t>
            </a:r>
            <a:r>
              <a:rPr lang="ru-RU" dirty="0"/>
              <a:t> </a:t>
            </a:r>
            <a:r>
              <a:rPr lang="ru-RU" dirty="0" err="1"/>
              <a:t>шашып</a:t>
            </a:r>
            <a:r>
              <a:rPr lang="ru-RU" dirty="0"/>
              <a:t> </a:t>
            </a:r>
            <a:r>
              <a:rPr lang="ru-RU" dirty="0" err="1"/>
              <a:t>еккен</a:t>
            </a:r>
            <a:r>
              <a:rPr lang="ru-RU" dirty="0"/>
              <a:t> </a:t>
            </a:r>
            <a:r>
              <a:rPr lang="ru-RU" dirty="0" err="1"/>
              <a:t>кезде</a:t>
            </a:r>
            <a:r>
              <a:rPr lang="ru-RU" dirty="0"/>
              <a:t> </a:t>
            </a:r>
            <a:r>
              <a:rPr lang="ru-RU" dirty="0" err="1"/>
              <a:t>түсуі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 </a:t>
            </a:r>
            <a:r>
              <a:rPr lang="ru-RU" dirty="0" err="1"/>
              <a:t>Жеміс-жидектер</a:t>
            </a:r>
            <a:r>
              <a:rPr lang="ru-RU" dirty="0"/>
              <a:t> мен </a:t>
            </a:r>
            <a:r>
              <a:rPr lang="ru-RU" dirty="0" err="1"/>
              <a:t>көкөністердің</a:t>
            </a:r>
            <a:r>
              <a:rPr lang="ru-RU" dirty="0"/>
              <a:t> </a:t>
            </a:r>
            <a:r>
              <a:rPr lang="ru-RU" dirty="0" err="1"/>
              <a:t>құрамында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мөлшерде</a:t>
            </a:r>
            <a:r>
              <a:rPr lang="ru-RU" dirty="0"/>
              <a:t> су </a:t>
            </a:r>
            <a:r>
              <a:rPr lang="ru-RU" dirty="0" err="1"/>
              <a:t>болады</a:t>
            </a:r>
            <a:r>
              <a:rPr lang="ru-RU" dirty="0"/>
              <a:t>, </a:t>
            </a:r>
            <a:r>
              <a:rPr lang="ru-RU" dirty="0" err="1"/>
              <a:t>сондықтан</a:t>
            </a:r>
            <a:r>
              <a:rPr lang="ru-RU" dirty="0"/>
              <a:t> </a:t>
            </a:r>
            <a:r>
              <a:rPr lang="ru-RU" dirty="0" err="1"/>
              <a:t>оларды</a:t>
            </a:r>
            <a:r>
              <a:rPr lang="ru-RU" dirty="0"/>
              <a:t> </a:t>
            </a:r>
            <a:r>
              <a:rPr lang="ru-RU" dirty="0" err="1"/>
              <a:t>сақтау</a:t>
            </a:r>
            <a:r>
              <a:rPr lang="ru-RU" dirty="0"/>
              <a:t> </a:t>
            </a:r>
            <a:r>
              <a:rPr lang="ru-RU" dirty="0" err="1"/>
              <a:t>қиынға</a:t>
            </a:r>
            <a:r>
              <a:rPr lang="ru-RU" dirty="0"/>
              <a:t> </a:t>
            </a:r>
            <a:r>
              <a:rPr lang="ru-RU" dirty="0" err="1"/>
              <a:t>түседі</a:t>
            </a:r>
            <a:r>
              <a:rPr lang="ru-RU" dirty="0"/>
              <a:t>.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қоса</a:t>
            </a:r>
            <a:r>
              <a:rPr lang="ru-RU" dirty="0"/>
              <a:t> </a:t>
            </a: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ауруларға</a:t>
            </a:r>
            <a:r>
              <a:rPr lang="ru-RU" dirty="0"/>
              <a:t> </a:t>
            </a:r>
            <a:r>
              <a:rPr lang="ru-RU" dirty="0" err="1"/>
              <a:t>төзімсіз</a:t>
            </a:r>
            <a:r>
              <a:rPr lang="ru-RU" dirty="0"/>
              <a:t>, </a:t>
            </a:r>
            <a:r>
              <a:rPr lang="ru-RU" dirty="0" err="1"/>
              <a:t>нәтижесінде</a:t>
            </a:r>
            <a:r>
              <a:rPr lang="ru-RU" dirty="0"/>
              <a:t> </a:t>
            </a: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бұзылады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16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363272" cy="5688632"/>
          </a:xfrm>
        </p:spPr>
        <p:txBody>
          <a:bodyPr>
            <a:noAutofit/>
          </a:bodyPr>
          <a:lstStyle/>
          <a:p>
            <a:pPr algn="just"/>
            <a:r>
              <a:rPr lang="ru-RU" sz="1800" dirty="0" err="1"/>
              <a:t>Жеміс-жидектер</a:t>
            </a:r>
            <a:r>
              <a:rPr lang="ru-RU" sz="1800" dirty="0"/>
              <a:t> мен </a:t>
            </a:r>
            <a:r>
              <a:rPr lang="ru-RU" sz="1800" dirty="0" err="1"/>
              <a:t>көкөністердің</a:t>
            </a:r>
            <a:r>
              <a:rPr lang="ru-RU" sz="1800" dirty="0"/>
              <a:t> </a:t>
            </a:r>
            <a:r>
              <a:rPr lang="ru-RU" sz="1800" dirty="0" err="1"/>
              <a:t>микроорганизмдерге</a:t>
            </a:r>
            <a:r>
              <a:rPr lang="ru-RU" sz="1800" dirty="0"/>
              <a:t> </a:t>
            </a:r>
            <a:r>
              <a:rPr lang="ru-RU" sz="1800" dirty="0" err="1"/>
              <a:t>тұрақтылығы</a:t>
            </a:r>
            <a:r>
              <a:rPr lang="ru-RU" sz="1800" dirty="0"/>
              <a:t> (</a:t>
            </a:r>
            <a:r>
              <a:rPr lang="ru-RU" sz="1800" dirty="0" err="1"/>
              <a:t>иммунитеті</a:t>
            </a:r>
            <a:r>
              <a:rPr lang="ru-RU" sz="1800" dirty="0"/>
              <a:t>) </a:t>
            </a:r>
            <a:r>
              <a:rPr lang="ru-RU" sz="1800" dirty="0" err="1"/>
              <a:t>көптеген</a:t>
            </a:r>
            <a:r>
              <a:rPr lang="ru-RU" sz="1800" dirty="0"/>
              <a:t> </a:t>
            </a:r>
            <a:r>
              <a:rPr lang="ru-RU" sz="1800" dirty="0" err="1"/>
              <a:t>факторлармен</a:t>
            </a:r>
            <a:r>
              <a:rPr lang="ru-RU" sz="1800" dirty="0"/>
              <a:t> </a:t>
            </a:r>
            <a:r>
              <a:rPr lang="ru-RU" sz="1800" dirty="0" err="1"/>
              <a:t>түсіндіріледі</a:t>
            </a:r>
            <a:r>
              <a:rPr lang="ru-RU" sz="1800" dirty="0"/>
              <a:t>: </a:t>
            </a:r>
            <a:r>
              <a:rPr lang="ru-RU" sz="1800" dirty="0" err="1"/>
              <a:t>шырынның</a:t>
            </a:r>
            <a:r>
              <a:rPr lang="ru-RU" sz="1800" dirty="0"/>
              <a:t> </a:t>
            </a:r>
            <a:r>
              <a:rPr lang="ru-RU" sz="1800" dirty="0" err="1"/>
              <a:t>жұмсағының</a:t>
            </a:r>
            <a:r>
              <a:rPr lang="ru-RU" sz="1800" dirty="0"/>
              <a:t> (мякоть) </a:t>
            </a:r>
            <a:r>
              <a:rPr lang="ru-RU" sz="1800" dirty="0" err="1"/>
              <a:t>жоғары</a:t>
            </a:r>
            <a:r>
              <a:rPr lang="ru-RU" sz="1800" dirty="0"/>
              <a:t> </a:t>
            </a:r>
            <a:r>
              <a:rPr lang="ru-RU" sz="1800" dirty="0" err="1"/>
              <a:t>қышқылдығы</a:t>
            </a:r>
            <a:r>
              <a:rPr lang="ru-RU" sz="1800" dirty="0"/>
              <a:t>, </a:t>
            </a:r>
            <a:r>
              <a:rPr lang="ru-RU" sz="1800" dirty="0" err="1"/>
              <a:t>глюкозидтердің</a:t>
            </a:r>
            <a:r>
              <a:rPr lang="ru-RU" sz="1800" dirty="0"/>
              <a:t> бар </a:t>
            </a:r>
            <a:r>
              <a:rPr lang="ru-RU" sz="1800" dirty="0" err="1"/>
              <a:t>жоғы</a:t>
            </a:r>
            <a:r>
              <a:rPr lang="ru-RU" sz="1800" dirty="0"/>
              <a:t>, </a:t>
            </a:r>
            <a:r>
              <a:rPr lang="ru-RU" sz="1800" dirty="0" err="1"/>
              <a:t>эфирлі</a:t>
            </a:r>
            <a:r>
              <a:rPr lang="ru-RU" sz="1800" dirty="0"/>
              <a:t> </a:t>
            </a:r>
            <a:r>
              <a:rPr lang="ru-RU" sz="1800" dirty="0" err="1"/>
              <a:t>майлар</a:t>
            </a:r>
            <a:r>
              <a:rPr lang="ru-RU" sz="1800" dirty="0"/>
              <a:t>, </a:t>
            </a:r>
            <a:r>
              <a:rPr lang="ru-RU" sz="1800" dirty="0" err="1"/>
              <a:t>танинді</a:t>
            </a:r>
            <a:r>
              <a:rPr lang="ru-RU" sz="1800" dirty="0"/>
              <a:t> </a:t>
            </a:r>
            <a:r>
              <a:rPr lang="ru-RU" sz="1800" dirty="0" err="1"/>
              <a:t>заттар</a:t>
            </a:r>
            <a:r>
              <a:rPr lang="ru-RU" sz="1800" dirty="0"/>
              <a:t>, </a:t>
            </a:r>
            <a:r>
              <a:rPr lang="ru-RU" sz="1800" dirty="0" err="1"/>
              <a:t>дубильды</a:t>
            </a:r>
            <a:r>
              <a:rPr lang="ru-RU" sz="1800" dirty="0"/>
              <a:t> </a:t>
            </a:r>
            <a:r>
              <a:rPr lang="ru-RU" sz="1800" dirty="0" err="1"/>
              <a:t>заттар</a:t>
            </a:r>
            <a:r>
              <a:rPr lang="ru-RU" sz="1800" dirty="0"/>
              <a:t>, </a:t>
            </a:r>
            <a:r>
              <a:rPr lang="ru-RU" sz="1800" dirty="0" err="1"/>
              <a:t>фитонцидтар</a:t>
            </a:r>
            <a:r>
              <a:rPr lang="ru-RU" sz="1800" dirty="0"/>
              <a:t> </a:t>
            </a:r>
            <a:r>
              <a:rPr lang="ru-RU" sz="1800" dirty="0" err="1"/>
              <a:t>және</a:t>
            </a:r>
            <a:r>
              <a:rPr lang="ru-RU" sz="1800" dirty="0"/>
              <a:t> </a:t>
            </a:r>
            <a:r>
              <a:rPr lang="ru-RU" sz="1800" dirty="0" err="1"/>
              <a:t>т.б</a:t>
            </a:r>
            <a:r>
              <a:rPr lang="ru-RU" sz="1800" dirty="0"/>
              <a:t>. </a:t>
            </a:r>
            <a:r>
              <a:rPr lang="ru-RU" sz="1800" dirty="0" err="1"/>
              <a:t>Жеміс-жидектер</a:t>
            </a:r>
            <a:r>
              <a:rPr lang="ru-RU" sz="1800" dirty="0"/>
              <a:t> мен </a:t>
            </a:r>
            <a:r>
              <a:rPr lang="ru-RU" sz="1800" dirty="0" err="1"/>
              <a:t>көкөністердің</a:t>
            </a:r>
            <a:r>
              <a:rPr lang="ru-RU" sz="1800" dirty="0"/>
              <a:t>	</a:t>
            </a:r>
            <a:r>
              <a:rPr lang="ru-RU" sz="1800" dirty="0" err="1"/>
              <a:t>қорғаныштық</a:t>
            </a:r>
            <a:r>
              <a:rPr lang="ru-RU" sz="1800" dirty="0"/>
              <a:t>	</a:t>
            </a:r>
            <a:r>
              <a:rPr lang="ru-RU" sz="1800" dirty="0" err="1" smtClean="0"/>
              <a:t>қасиетінде</a:t>
            </a:r>
            <a:r>
              <a:rPr lang="ru-RU" sz="1800" dirty="0"/>
              <a:t> </a:t>
            </a:r>
            <a:r>
              <a:rPr lang="ru-RU" sz="1800" dirty="0" err="1" smtClean="0"/>
              <a:t>маңызды</a:t>
            </a:r>
            <a:r>
              <a:rPr lang="ru-RU" sz="1800" dirty="0"/>
              <a:t>	</a:t>
            </a:r>
            <a:r>
              <a:rPr lang="ru-RU" sz="1800" dirty="0" err="1"/>
              <a:t>қызметті</a:t>
            </a:r>
            <a:r>
              <a:rPr lang="ru-RU" sz="1800" dirty="0"/>
              <a:t>	</a:t>
            </a:r>
            <a:r>
              <a:rPr lang="ru-RU" sz="1800" dirty="0" err="1"/>
              <a:t>олардың</a:t>
            </a:r>
            <a:r>
              <a:rPr lang="ru-RU" sz="1800" dirty="0"/>
              <a:t> </a:t>
            </a:r>
            <a:r>
              <a:rPr lang="ru-RU" sz="1800" dirty="0" err="1"/>
              <a:t>қабықшасы</a:t>
            </a:r>
            <a:r>
              <a:rPr lang="ru-RU" sz="1800" dirty="0"/>
              <a:t> </a:t>
            </a:r>
            <a:r>
              <a:rPr lang="ru-RU" sz="1800" dirty="0" err="1" smtClean="0"/>
              <a:t>атқарады</a:t>
            </a:r>
            <a:r>
              <a:rPr lang="ru-RU" sz="1800" dirty="0" smtClean="0"/>
              <a:t>.</a:t>
            </a:r>
          </a:p>
          <a:p>
            <a:pPr algn="just"/>
            <a:r>
              <a:rPr lang="ru-RU" sz="1800" dirty="0"/>
              <a:t>	</a:t>
            </a:r>
            <a:endParaRPr lang="ru-RU" sz="1800" dirty="0" smtClean="0"/>
          </a:p>
          <a:p>
            <a:pPr algn="just"/>
            <a:r>
              <a:rPr lang="ru-RU" sz="1800" dirty="0" smtClean="0"/>
              <a:t>Ал     </a:t>
            </a:r>
            <a:r>
              <a:rPr lang="ru-RU" sz="1800" dirty="0" err="1" smtClean="0"/>
              <a:t>егерде</a:t>
            </a:r>
            <a:r>
              <a:rPr lang="ru-RU" sz="1800" dirty="0" smtClean="0"/>
              <a:t> </a:t>
            </a:r>
            <a:r>
              <a:rPr lang="ru-RU" sz="1800" dirty="0" err="1" smtClean="0"/>
              <a:t>қабықша</a:t>
            </a:r>
            <a:r>
              <a:rPr lang="ru-RU" sz="1800" dirty="0"/>
              <a:t>	</a:t>
            </a:r>
            <a:r>
              <a:rPr lang="ru-RU" sz="1800" dirty="0" err="1"/>
              <a:t>зақымданатын</a:t>
            </a:r>
            <a:r>
              <a:rPr lang="ru-RU" sz="1800" dirty="0"/>
              <a:t>	</a:t>
            </a:r>
            <a:r>
              <a:rPr lang="ru-RU" sz="1800" dirty="0" err="1"/>
              <a:t>болса</a:t>
            </a:r>
            <a:r>
              <a:rPr lang="ru-RU" sz="1800" dirty="0"/>
              <a:t> </a:t>
            </a:r>
            <a:r>
              <a:rPr lang="ru-RU" sz="1800" dirty="0" err="1" smtClean="0"/>
              <a:t>микроорганизмдер</a:t>
            </a:r>
            <a:r>
              <a:rPr lang="ru-RU" sz="1800" dirty="0" smtClean="0"/>
              <a:t> </a:t>
            </a:r>
            <a:r>
              <a:rPr lang="ru-RU" sz="1800" dirty="0" err="1" smtClean="0"/>
              <a:t>жеміс-жидектер</a:t>
            </a:r>
            <a:r>
              <a:rPr lang="ru-RU" sz="1800" dirty="0"/>
              <a:t>	мен	</a:t>
            </a:r>
            <a:r>
              <a:rPr lang="ru-RU" sz="1800" dirty="0" err="1"/>
              <a:t>көкөністердің</a:t>
            </a:r>
            <a:r>
              <a:rPr lang="ru-RU" sz="1800" dirty="0"/>
              <a:t>	</a:t>
            </a:r>
            <a:r>
              <a:rPr lang="ru-RU" sz="1800" dirty="0" err="1"/>
              <a:t>терең</a:t>
            </a:r>
            <a:r>
              <a:rPr lang="ru-RU" sz="1800" dirty="0"/>
              <a:t>     </a:t>
            </a:r>
            <a:r>
              <a:rPr lang="ru-RU" sz="1800" dirty="0" err="1"/>
              <a:t>жатқан</a:t>
            </a:r>
            <a:r>
              <a:rPr lang="ru-RU" sz="1800" dirty="0"/>
              <a:t> </a:t>
            </a:r>
            <a:r>
              <a:rPr lang="ru-RU" sz="1800" dirty="0" err="1"/>
              <a:t>ұлпаларына</a:t>
            </a:r>
            <a:r>
              <a:rPr lang="ru-RU" sz="1800" dirty="0"/>
              <a:t> </a:t>
            </a:r>
            <a:r>
              <a:rPr lang="ru-RU" sz="1800" dirty="0" err="1"/>
              <a:t>қол</a:t>
            </a:r>
            <a:r>
              <a:rPr lang="ru-RU" sz="1800" dirty="0"/>
              <a:t> </a:t>
            </a:r>
            <a:r>
              <a:rPr lang="ru-RU" sz="1800" dirty="0" err="1"/>
              <a:t>жеткізе</a:t>
            </a:r>
            <a:r>
              <a:rPr lang="ru-RU" sz="1800" dirty="0"/>
              <a:t> </a:t>
            </a:r>
            <a:r>
              <a:rPr lang="ru-RU" sz="1800" dirty="0" err="1"/>
              <a:t>алады</a:t>
            </a:r>
            <a:r>
              <a:rPr lang="ru-RU" sz="1800" dirty="0"/>
              <a:t>. </a:t>
            </a:r>
            <a:r>
              <a:rPr lang="ru-RU" sz="1800" dirty="0" err="1"/>
              <a:t>Әдетте</a:t>
            </a:r>
            <a:r>
              <a:rPr lang="ru-RU" sz="1800" dirty="0"/>
              <a:t> </a:t>
            </a:r>
            <a:r>
              <a:rPr lang="ru-RU" sz="1800" dirty="0" err="1"/>
              <a:t>жеміс-жидектер</a:t>
            </a:r>
            <a:r>
              <a:rPr lang="ru-RU" sz="1800" dirty="0"/>
              <a:t> мен </a:t>
            </a:r>
            <a:r>
              <a:rPr lang="ru-RU" sz="1800" dirty="0" err="1"/>
              <a:t>көкөністердің</a:t>
            </a:r>
            <a:r>
              <a:rPr lang="ru-RU" sz="1800" dirty="0"/>
              <a:t> </a:t>
            </a:r>
            <a:r>
              <a:rPr lang="ru-RU" sz="1800" dirty="0" err="1"/>
              <a:t>бұзылуы</a:t>
            </a:r>
            <a:r>
              <a:rPr lang="ru-RU" sz="1800" dirty="0"/>
              <a:t> </a:t>
            </a:r>
            <a:r>
              <a:rPr lang="ru-RU" sz="1800" dirty="0" err="1"/>
              <a:t>саңырауқұлақтардың</a:t>
            </a:r>
            <a:r>
              <a:rPr lang="ru-RU" sz="1800" dirty="0"/>
              <a:t> </a:t>
            </a:r>
            <a:r>
              <a:rPr lang="ru-RU" sz="1800" dirty="0" err="1"/>
              <a:t>дамуынан</a:t>
            </a:r>
            <a:r>
              <a:rPr lang="ru-RU" sz="1800" dirty="0"/>
              <a:t> </a:t>
            </a:r>
            <a:r>
              <a:rPr lang="ru-RU" sz="1800" dirty="0" err="1"/>
              <a:t>басталады</a:t>
            </a:r>
            <a:r>
              <a:rPr lang="ru-RU" sz="1800" dirty="0"/>
              <a:t>, </a:t>
            </a:r>
            <a:r>
              <a:rPr lang="ru-RU" sz="1800" dirty="0" err="1"/>
              <a:t>себебі</a:t>
            </a:r>
            <a:r>
              <a:rPr lang="ru-RU" sz="1800" dirty="0"/>
              <a:t> </a:t>
            </a:r>
            <a:r>
              <a:rPr lang="ru-RU" sz="1800" dirty="0" err="1"/>
              <a:t>шырынның</a:t>
            </a:r>
            <a:r>
              <a:rPr lang="ru-RU" sz="1800" dirty="0"/>
              <a:t> </a:t>
            </a:r>
            <a:r>
              <a:rPr lang="ru-RU" sz="1800" dirty="0" err="1"/>
              <a:t>қышқылды</a:t>
            </a:r>
            <a:r>
              <a:rPr lang="ru-RU" sz="1800" dirty="0"/>
              <a:t> </a:t>
            </a:r>
            <a:r>
              <a:rPr lang="ru-RU" sz="1800" dirty="0" err="1"/>
              <a:t>ортасы</a:t>
            </a:r>
            <a:r>
              <a:rPr lang="ru-RU" sz="1800" dirty="0"/>
              <a:t> </a:t>
            </a:r>
            <a:r>
              <a:rPr lang="ru-RU" sz="1800" dirty="0" err="1"/>
              <a:t>олар</a:t>
            </a:r>
            <a:r>
              <a:rPr lang="ru-RU" sz="1800" dirty="0"/>
              <a:t> </a:t>
            </a:r>
            <a:r>
              <a:rPr lang="ru-RU" sz="1800" dirty="0" err="1"/>
              <a:t>үшін</a:t>
            </a:r>
            <a:r>
              <a:rPr lang="ru-RU" sz="1800" dirty="0"/>
              <a:t> </a:t>
            </a:r>
            <a:r>
              <a:rPr lang="ru-RU" sz="1800" dirty="0" err="1"/>
              <a:t>өте</a:t>
            </a:r>
            <a:r>
              <a:rPr lang="ru-RU" sz="1800" dirty="0"/>
              <a:t> </a:t>
            </a:r>
            <a:r>
              <a:rPr lang="ru-RU" sz="1800" dirty="0" err="1"/>
              <a:t>қолайлы</a:t>
            </a:r>
            <a:r>
              <a:rPr lang="ru-RU" sz="1800" dirty="0"/>
              <a:t>. </a:t>
            </a:r>
            <a:r>
              <a:rPr lang="ru-RU" sz="1800" dirty="0" err="1"/>
              <a:t>Кейін</a:t>
            </a:r>
            <a:r>
              <a:rPr lang="ru-RU" sz="1800" dirty="0"/>
              <a:t> </a:t>
            </a:r>
            <a:r>
              <a:rPr lang="ru-RU" sz="1800" dirty="0" err="1"/>
              <a:t>бұзылу</a:t>
            </a:r>
            <a:r>
              <a:rPr lang="ru-RU" sz="1800" dirty="0"/>
              <a:t> </a:t>
            </a:r>
            <a:r>
              <a:rPr lang="ru-RU" sz="1800" dirty="0" err="1"/>
              <a:t>процесіне</a:t>
            </a:r>
            <a:r>
              <a:rPr lang="ru-RU" sz="1800" dirty="0"/>
              <a:t> </a:t>
            </a:r>
            <a:r>
              <a:rPr lang="ru-RU" sz="1800" dirty="0" err="1"/>
              <a:t>бактериялар</a:t>
            </a:r>
            <a:r>
              <a:rPr lang="ru-RU" sz="1800" dirty="0"/>
              <a:t> да </a:t>
            </a:r>
            <a:r>
              <a:rPr lang="ru-RU" sz="1800" dirty="0" err="1"/>
              <a:t>қосылуы</a:t>
            </a:r>
            <a:r>
              <a:rPr lang="ru-RU" sz="1800" dirty="0"/>
              <a:t> </a:t>
            </a:r>
            <a:r>
              <a:rPr lang="ru-RU" sz="1800" dirty="0" err="1"/>
              <a:t>мүмкін</a:t>
            </a:r>
            <a:r>
              <a:rPr lang="ru-RU" sz="1800" dirty="0"/>
              <a:t>. </a:t>
            </a:r>
            <a:r>
              <a:rPr lang="ru-RU" sz="1800" dirty="0" err="1"/>
              <a:t>Әсіресе</a:t>
            </a:r>
            <a:r>
              <a:rPr lang="ru-RU" sz="1800" dirty="0"/>
              <a:t> </a:t>
            </a:r>
            <a:r>
              <a:rPr lang="ru-RU" sz="1800" dirty="0" err="1"/>
              <a:t>бұзылу</a:t>
            </a:r>
            <a:r>
              <a:rPr lang="ru-RU" sz="1800" dirty="0"/>
              <a:t> </a:t>
            </a:r>
            <a:r>
              <a:rPr lang="ru-RU" sz="1800" dirty="0" err="1"/>
              <a:t>жоғары</a:t>
            </a:r>
            <a:r>
              <a:rPr lang="ru-RU" sz="1800" dirty="0"/>
              <a:t> </a:t>
            </a:r>
            <a:r>
              <a:rPr lang="ru-RU" sz="1800" dirty="0" err="1"/>
              <a:t>температурада</a:t>
            </a:r>
            <a:r>
              <a:rPr lang="ru-RU" sz="1800" dirty="0"/>
              <a:t> тез </a:t>
            </a:r>
            <a:r>
              <a:rPr lang="ru-RU" sz="1800" dirty="0" err="1"/>
              <a:t>жүреді</a:t>
            </a:r>
            <a:r>
              <a:rPr lang="ru-RU" sz="1800" dirty="0"/>
              <a:t>. Ал </a:t>
            </a:r>
            <a:r>
              <a:rPr lang="ru-RU" sz="1800" dirty="0" err="1"/>
              <a:t>зақымданбаған</a:t>
            </a:r>
            <a:r>
              <a:rPr lang="ru-RU" sz="1800" dirty="0"/>
              <a:t> </a:t>
            </a:r>
            <a:r>
              <a:rPr lang="ru-RU" sz="1800" dirty="0" err="1"/>
              <a:t>жеміс-жидектер</a:t>
            </a:r>
            <a:r>
              <a:rPr lang="ru-RU" sz="1800" dirty="0"/>
              <a:t> мен </a:t>
            </a:r>
            <a:r>
              <a:rPr lang="ru-RU" sz="1800" dirty="0" err="1"/>
              <a:t>көкөністерде</a:t>
            </a:r>
            <a:r>
              <a:rPr lang="ru-RU" sz="1800" dirty="0"/>
              <a:t> </a:t>
            </a:r>
            <a:r>
              <a:rPr lang="ru-RU" sz="1800" dirty="0" err="1"/>
              <a:t>бұзылу</a:t>
            </a:r>
            <a:r>
              <a:rPr lang="ru-RU" sz="1800" dirty="0"/>
              <a:t> </a:t>
            </a:r>
            <a:r>
              <a:rPr lang="ru-RU" sz="1800" dirty="0" err="1"/>
              <a:t>процесі</a:t>
            </a:r>
            <a:r>
              <a:rPr lang="ru-RU" sz="1800" dirty="0"/>
              <a:t> </a:t>
            </a:r>
            <a:r>
              <a:rPr lang="ru-RU" sz="1800" dirty="0" err="1"/>
              <a:t>олардың</a:t>
            </a:r>
            <a:r>
              <a:rPr lang="ru-RU" sz="1800" dirty="0"/>
              <a:t> </a:t>
            </a:r>
            <a:r>
              <a:rPr lang="ru-RU" sz="1800" dirty="0" err="1"/>
              <a:t>жетілу</a:t>
            </a:r>
            <a:r>
              <a:rPr lang="ru-RU" sz="1800" dirty="0"/>
              <a:t> </a:t>
            </a:r>
            <a:r>
              <a:rPr lang="ru-RU" sz="1800" dirty="0" err="1"/>
              <a:t>немесе</a:t>
            </a:r>
            <a:r>
              <a:rPr lang="ru-RU" sz="1800" dirty="0"/>
              <a:t> </a:t>
            </a:r>
            <a:r>
              <a:rPr lang="ru-RU" sz="1800" dirty="0" err="1"/>
              <a:t>тым</a:t>
            </a:r>
            <a:r>
              <a:rPr lang="ru-RU" sz="1800" dirty="0"/>
              <a:t> </a:t>
            </a:r>
            <a:r>
              <a:rPr lang="ru-RU" sz="1800" dirty="0" err="1"/>
              <a:t>жетілу</a:t>
            </a:r>
            <a:r>
              <a:rPr lang="ru-RU" sz="1800" dirty="0"/>
              <a:t> </a:t>
            </a:r>
            <a:r>
              <a:rPr lang="ru-RU" sz="1800" dirty="0" err="1"/>
              <a:t>нәтижесінде</a:t>
            </a:r>
            <a:r>
              <a:rPr lang="ru-RU" sz="1800" dirty="0"/>
              <a:t> </a:t>
            </a:r>
            <a:r>
              <a:rPr lang="ru-RU" sz="1800" dirty="0" err="1"/>
              <a:t>басталуы</a:t>
            </a:r>
            <a:r>
              <a:rPr lang="ru-RU" sz="1800" dirty="0"/>
              <a:t> да </a:t>
            </a:r>
            <a:r>
              <a:rPr lang="ru-RU" sz="1800" dirty="0" err="1"/>
              <a:t>мүмкін</a:t>
            </a:r>
            <a:r>
              <a:rPr lang="ru-RU" sz="1800" dirty="0"/>
              <a:t>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7996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218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err="1"/>
              <a:t>Жеміс-жидектер</a:t>
            </a:r>
            <a:r>
              <a:rPr lang="ru-RU" dirty="0"/>
              <a:t> мен </a:t>
            </a:r>
            <a:r>
              <a:rPr lang="ru-RU" dirty="0" err="1"/>
              <a:t>көкөністердің</a:t>
            </a:r>
            <a:r>
              <a:rPr lang="ru-RU" dirty="0"/>
              <a:t> </a:t>
            </a:r>
            <a:r>
              <a:rPr lang="ru-RU" dirty="0" err="1"/>
              <a:t>ауруға</a:t>
            </a:r>
            <a:r>
              <a:rPr lang="ru-RU" dirty="0"/>
              <a:t> </a:t>
            </a:r>
            <a:r>
              <a:rPr lang="ru-RU" dirty="0" err="1"/>
              <a:t>ұшырауын</a:t>
            </a:r>
            <a:r>
              <a:rPr lang="ru-RU" dirty="0"/>
              <a:t> </a:t>
            </a:r>
            <a:r>
              <a:rPr lang="ru-RU" dirty="0" err="1"/>
              <a:t>болдырмас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көптеген</a:t>
            </a:r>
            <a:r>
              <a:rPr lang="ru-RU" dirty="0"/>
              <a:t> </a:t>
            </a:r>
            <a:r>
              <a:rPr lang="ru-RU" dirty="0" err="1"/>
              <a:t>іс</a:t>
            </a:r>
            <a:r>
              <a:rPr lang="ru-RU" dirty="0"/>
              <a:t>- </a:t>
            </a:r>
            <a:r>
              <a:rPr lang="ru-RU" dirty="0" err="1"/>
              <a:t>шаралар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: </a:t>
            </a:r>
            <a:r>
              <a:rPr lang="ru-RU" dirty="0" err="1"/>
              <a:t>жинаудан</a:t>
            </a:r>
            <a:r>
              <a:rPr lang="ru-RU" dirty="0"/>
              <a:t> </a:t>
            </a:r>
            <a:r>
              <a:rPr lang="ru-RU" dirty="0" err="1"/>
              <a:t>бастап</a:t>
            </a:r>
            <a:r>
              <a:rPr lang="ru-RU" dirty="0"/>
              <a:t> </a:t>
            </a:r>
            <a:r>
              <a:rPr lang="ru-RU" dirty="0" err="1"/>
              <a:t>қолдануға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 </a:t>
            </a:r>
            <a:r>
              <a:rPr lang="ru-RU" dirty="0" err="1"/>
              <a:t>оларды</a:t>
            </a:r>
            <a:r>
              <a:rPr lang="ru-RU" dirty="0"/>
              <a:t>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ұқыпты</a:t>
            </a:r>
            <a:r>
              <a:rPr lang="ru-RU" dirty="0"/>
              <a:t> </a:t>
            </a:r>
            <a:r>
              <a:rPr lang="ru-RU" dirty="0" err="1"/>
              <a:t>ұстау</a:t>
            </a:r>
            <a:r>
              <a:rPr lang="ru-RU" dirty="0"/>
              <a:t>, </a:t>
            </a:r>
            <a:r>
              <a:rPr lang="ru-RU" dirty="0" err="1"/>
              <a:t>систематикалық</a:t>
            </a:r>
            <a:r>
              <a:rPr lang="ru-RU" dirty="0"/>
              <a:t> </a:t>
            </a:r>
            <a:r>
              <a:rPr lang="ru-RU" dirty="0" err="1"/>
              <a:t>тексеру</a:t>
            </a:r>
            <a:r>
              <a:rPr lang="ru-RU" dirty="0"/>
              <a:t>, </a:t>
            </a:r>
            <a:r>
              <a:rPr lang="ru-RU" dirty="0" err="1"/>
              <a:t>сұрыптау</a:t>
            </a:r>
            <a:r>
              <a:rPr lang="ru-RU" dirty="0"/>
              <a:t>, </a:t>
            </a:r>
            <a:r>
              <a:rPr lang="ru-RU" dirty="0" err="1"/>
              <a:t>бұзылған</a:t>
            </a:r>
            <a:r>
              <a:rPr lang="ru-RU" dirty="0"/>
              <a:t> </a:t>
            </a:r>
            <a:r>
              <a:rPr lang="ru-RU" dirty="0" err="1"/>
              <a:t>дараларды</a:t>
            </a:r>
            <a:r>
              <a:rPr lang="ru-RU" dirty="0"/>
              <a:t> тез </a:t>
            </a:r>
            <a:r>
              <a:rPr lang="ru-RU" dirty="0" err="1"/>
              <a:t>арада</a:t>
            </a:r>
            <a:r>
              <a:rPr lang="ru-RU" dirty="0"/>
              <a:t> </a:t>
            </a:r>
            <a:r>
              <a:rPr lang="ru-RU" dirty="0" err="1"/>
              <a:t>алып</a:t>
            </a:r>
            <a:r>
              <a:rPr lang="ru-RU" dirty="0"/>
              <a:t> </a:t>
            </a:r>
            <a:r>
              <a:rPr lang="ru-RU" dirty="0" err="1"/>
              <a:t>тастау</a:t>
            </a:r>
            <a:r>
              <a:rPr lang="ru-RU" dirty="0"/>
              <a:t>, </a:t>
            </a:r>
            <a:r>
              <a:rPr lang="ru-RU" dirty="0" err="1"/>
              <a:t>сақтау</a:t>
            </a:r>
            <a:r>
              <a:rPr lang="ru-RU" dirty="0"/>
              <a:t> </a:t>
            </a:r>
            <a:r>
              <a:rPr lang="ru-RU" dirty="0" err="1"/>
              <a:t>орнын</a:t>
            </a:r>
            <a:r>
              <a:rPr lang="ru-RU" dirty="0"/>
              <a:t> таза </a:t>
            </a:r>
            <a:r>
              <a:rPr lang="ru-RU" dirty="0" err="1"/>
              <a:t>ұстау</a:t>
            </a:r>
            <a:r>
              <a:rPr lang="ru-RU" dirty="0"/>
              <a:t>, </a:t>
            </a:r>
            <a:r>
              <a:rPr lang="ru-RU" dirty="0" err="1"/>
              <a:t>тасымалдайтын</a:t>
            </a:r>
            <a:r>
              <a:rPr lang="ru-RU" dirty="0"/>
              <a:t> </a:t>
            </a:r>
            <a:r>
              <a:rPr lang="ru-RU" dirty="0" err="1"/>
              <a:t>ыдысты</a:t>
            </a:r>
            <a:r>
              <a:rPr lang="ru-RU" dirty="0"/>
              <a:t> </a:t>
            </a:r>
            <a:r>
              <a:rPr lang="ru-RU" dirty="0" err="1"/>
              <a:t>залалсыздандыру</a:t>
            </a:r>
            <a:r>
              <a:rPr lang="ru-RU" dirty="0"/>
              <a:t>, </a:t>
            </a:r>
            <a:r>
              <a:rPr lang="ru-RU" dirty="0" err="1"/>
              <a:t>арнайы</a:t>
            </a:r>
            <a:r>
              <a:rPr lang="ru-RU" dirty="0"/>
              <a:t> </a:t>
            </a:r>
            <a:r>
              <a:rPr lang="ru-RU" dirty="0" err="1"/>
              <a:t>сақтау</a:t>
            </a:r>
            <a:r>
              <a:rPr lang="ru-RU" dirty="0"/>
              <a:t> </a:t>
            </a:r>
            <a:r>
              <a:rPr lang="ru-RU" dirty="0" err="1"/>
              <a:t>тәртібін</a:t>
            </a:r>
            <a:r>
              <a:rPr lang="ru-RU" dirty="0"/>
              <a:t> </a:t>
            </a:r>
            <a:r>
              <a:rPr lang="ru-RU" dirty="0" err="1"/>
              <a:t>бұзбау</a:t>
            </a:r>
            <a:r>
              <a:rPr lang="ru-RU" dirty="0"/>
              <a:t>. </a:t>
            </a:r>
            <a:r>
              <a:rPr lang="ru-RU" dirty="0" err="1"/>
              <a:t>Мұздатылған</a:t>
            </a:r>
            <a:r>
              <a:rPr lang="ru-RU" dirty="0"/>
              <a:t> </a:t>
            </a:r>
            <a:r>
              <a:rPr lang="ru-RU" dirty="0" err="1"/>
              <a:t>жеміс-жидектер</a:t>
            </a:r>
            <a:r>
              <a:rPr lang="ru-RU" dirty="0"/>
              <a:t> мен </a:t>
            </a:r>
            <a:r>
              <a:rPr lang="ru-RU" dirty="0" err="1"/>
              <a:t>көкөністер</a:t>
            </a:r>
            <a:r>
              <a:rPr lang="ru-RU" dirty="0"/>
              <a:t> </a:t>
            </a:r>
            <a:r>
              <a:rPr lang="ru-RU" dirty="0" err="1"/>
              <a:t>микробты</a:t>
            </a:r>
            <a:r>
              <a:rPr lang="ru-RU" dirty="0"/>
              <a:t> </a:t>
            </a:r>
            <a:r>
              <a:rPr lang="ru-RU" dirty="0" err="1"/>
              <a:t>бұзылуға</a:t>
            </a:r>
            <a:r>
              <a:rPr lang="ru-RU" dirty="0"/>
              <a:t> </a:t>
            </a:r>
            <a:r>
              <a:rPr lang="ru-RU" dirty="0" err="1"/>
              <a:t>төзімді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келеді</a:t>
            </a:r>
            <a:r>
              <a:rPr lang="ru-RU" dirty="0"/>
              <a:t>. </a:t>
            </a:r>
            <a:r>
              <a:rPr lang="ru-RU" dirty="0" err="1"/>
              <a:t>Алайда</a:t>
            </a:r>
            <a:r>
              <a:rPr lang="ru-RU" dirty="0"/>
              <a:t> </a:t>
            </a:r>
            <a:r>
              <a:rPr lang="ru-RU" dirty="0" err="1"/>
              <a:t>дефростациядан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азық-түліктер</a:t>
            </a:r>
            <a:r>
              <a:rPr lang="ru-RU" dirty="0"/>
              <a:t> тез </a:t>
            </a:r>
            <a:r>
              <a:rPr lang="ru-RU" dirty="0" err="1"/>
              <a:t>арада</a:t>
            </a:r>
            <a:r>
              <a:rPr lang="ru-RU" dirty="0"/>
              <a:t> </a:t>
            </a:r>
            <a:r>
              <a:rPr lang="ru-RU" dirty="0" err="1"/>
              <a:t>бұзылып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бактериялар</a:t>
            </a:r>
            <a:r>
              <a:rPr lang="ru-RU" dirty="0"/>
              <a:t>, </a:t>
            </a:r>
            <a:r>
              <a:rPr lang="ru-RU" dirty="0" err="1"/>
              <a:t>ашытқылар</a:t>
            </a:r>
            <a:r>
              <a:rPr lang="ru-RU" dirty="0"/>
              <a:t> мен </a:t>
            </a:r>
            <a:r>
              <a:rPr lang="ru-RU" dirty="0" err="1"/>
              <a:t>зең</a:t>
            </a:r>
            <a:r>
              <a:rPr lang="ru-RU" dirty="0"/>
              <a:t> </a:t>
            </a:r>
            <a:r>
              <a:rPr lang="ru-RU" dirty="0" err="1"/>
              <a:t>саңырауқұлақтарға</a:t>
            </a:r>
            <a:r>
              <a:rPr lang="ru-RU" dirty="0"/>
              <a:t> </a:t>
            </a:r>
            <a:r>
              <a:rPr lang="ru-RU" dirty="0" err="1"/>
              <a:t>төзімсіз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келеді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810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21800"/>
          </a:xfrm>
        </p:spPr>
        <p:txBody>
          <a:bodyPr/>
          <a:lstStyle/>
          <a:p>
            <a:r>
              <a:rPr lang="ru-RU" dirty="0" err="1"/>
              <a:t>Көкөніс</a:t>
            </a:r>
            <a:r>
              <a:rPr lang="ru-RU" dirty="0"/>
              <a:t> пен </a:t>
            </a:r>
            <a:r>
              <a:rPr lang="ru-RU" dirty="0" err="1"/>
              <a:t>жемістердің</a:t>
            </a:r>
            <a:r>
              <a:rPr lang="ru-RU" dirty="0"/>
              <a:t> </a:t>
            </a:r>
            <a:r>
              <a:rPr lang="ru-RU" dirty="0" err="1"/>
              <a:t>беткі</a:t>
            </a:r>
            <a:r>
              <a:rPr lang="ru-RU" dirty="0"/>
              <a:t> </a:t>
            </a:r>
            <a:r>
              <a:rPr lang="ru-RU" dirty="0" err="1"/>
              <a:t>микрофлорасы</a:t>
            </a:r>
            <a:r>
              <a:rPr lang="ru-RU" dirty="0"/>
              <a:t>: </a:t>
            </a:r>
            <a:r>
              <a:rPr lang="ru-RU" b="1" i="1" dirty="0" err="1" smtClean="0"/>
              <a:t>Pseudomonas</a:t>
            </a:r>
            <a:r>
              <a:rPr lang="ru-RU" b="1" i="1" dirty="0" smtClean="0"/>
              <a:t>, </a:t>
            </a:r>
            <a:r>
              <a:rPr lang="ru-RU" dirty="0" smtClean="0"/>
              <a:t> </a:t>
            </a:r>
            <a:r>
              <a:rPr lang="ru-RU" b="1" i="1" dirty="0" err="1"/>
              <a:t>Н</a:t>
            </a:r>
            <a:r>
              <a:rPr lang="ru-RU" b="1" i="1" dirty="0" err="1" smtClean="0"/>
              <a:t>erbicola</a:t>
            </a:r>
            <a:r>
              <a:rPr lang="ru-RU" b="1" i="1" dirty="0"/>
              <a:t>,</a:t>
            </a:r>
            <a:r>
              <a:rPr lang="ru-RU" dirty="0"/>
              <a:t> </a:t>
            </a:r>
            <a:r>
              <a:rPr lang="ru-RU" b="1" i="1" dirty="0" err="1"/>
              <a:t>Flavobacterium</a:t>
            </a:r>
            <a:r>
              <a:rPr lang="ru-RU" b="1" i="1" dirty="0"/>
              <a:t>,</a:t>
            </a:r>
            <a:r>
              <a:rPr lang="ru-RU" dirty="0"/>
              <a:t> </a:t>
            </a:r>
            <a:r>
              <a:rPr lang="ru-RU" b="1" i="1" dirty="0" err="1"/>
              <a:t>Sarcina</a:t>
            </a:r>
            <a:r>
              <a:rPr lang="ru-RU" b="1" i="1" dirty="0"/>
              <a:t>,</a:t>
            </a:r>
            <a:r>
              <a:rPr lang="ru-RU" dirty="0"/>
              <a:t> </a:t>
            </a:r>
            <a:r>
              <a:rPr lang="ru-RU" b="1" i="1" dirty="0" err="1"/>
              <a:t>Lactobacillus</a:t>
            </a:r>
            <a:r>
              <a:rPr lang="ru-RU" dirty="0"/>
              <a:t>.</a:t>
            </a:r>
          </a:p>
          <a:p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сирек</a:t>
            </a:r>
            <a:r>
              <a:rPr lang="ru-RU" dirty="0"/>
              <a:t> </a:t>
            </a:r>
            <a:r>
              <a:rPr lang="ru-RU" dirty="0" err="1"/>
              <a:t>кездесетін</a:t>
            </a:r>
            <a:r>
              <a:rPr lang="ru-RU" dirty="0"/>
              <a:t> </a:t>
            </a:r>
            <a:r>
              <a:rPr lang="ru-RU" dirty="0" err="1"/>
              <a:t>мицелиальды</a:t>
            </a:r>
            <a:r>
              <a:rPr lang="ru-RU" dirty="0"/>
              <a:t> </a:t>
            </a:r>
            <a:r>
              <a:rPr lang="ru-RU" dirty="0" err="1"/>
              <a:t>саңырақұлақтар</a:t>
            </a:r>
            <a:r>
              <a:rPr lang="ru-RU" dirty="0"/>
              <a:t>: </a:t>
            </a:r>
            <a:r>
              <a:rPr lang="ru-RU" b="1" i="1" dirty="0" err="1"/>
              <a:t>Cladosporium</a:t>
            </a:r>
            <a:r>
              <a:rPr lang="ru-RU" b="1" i="1" dirty="0"/>
              <a:t>,</a:t>
            </a:r>
            <a:r>
              <a:rPr lang="ru-RU" dirty="0"/>
              <a:t> </a:t>
            </a:r>
            <a:r>
              <a:rPr lang="ru-RU" b="1" i="1" dirty="0" err="1"/>
              <a:t>Alternaria</a:t>
            </a:r>
            <a:r>
              <a:rPr lang="ru-RU" b="1" i="1" dirty="0"/>
              <a:t>,</a:t>
            </a:r>
            <a:r>
              <a:rPr lang="ru-RU" dirty="0"/>
              <a:t>	</a:t>
            </a:r>
            <a:r>
              <a:rPr lang="ru-RU" b="1" i="1" dirty="0" err="1"/>
              <a:t>Fusarium</a:t>
            </a:r>
            <a:r>
              <a:rPr lang="ru-RU" dirty="0"/>
              <a:t>	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ашытқылар</a:t>
            </a:r>
            <a:r>
              <a:rPr lang="ru-RU" dirty="0"/>
              <a:t>	</a:t>
            </a:r>
            <a:r>
              <a:rPr lang="ru-RU" b="1" i="1" dirty="0" err="1"/>
              <a:t>Saccharomyces</a:t>
            </a:r>
            <a:r>
              <a:rPr lang="ru-RU" b="1" i="1" dirty="0"/>
              <a:t>,</a:t>
            </a:r>
            <a:r>
              <a:rPr lang="ru-RU" dirty="0"/>
              <a:t>	</a:t>
            </a:r>
            <a:r>
              <a:rPr lang="ru-RU" b="1" i="1" dirty="0" err="1"/>
              <a:t>Cryptococcus</a:t>
            </a:r>
            <a:r>
              <a:rPr lang="ru-RU" b="1" i="1" dirty="0"/>
              <a:t>,</a:t>
            </a:r>
            <a:r>
              <a:rPr lang="ru-RU" dirty="0"/>
              <a:t> </a:t>
            </a:r>
            <a:r>
              <a:rPr lang="ru-RU" b="1" i="1" dirty="0" err="1"/>
              <a:t>Rhodotorula</a:t>
            </a:r>
            <a:r>
              <a:rPr lang="ru-RU" b="1" i="1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547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ЖҰМЫСТЫ</a:t>
            </a:r>
            <a:r>
              <a:rPr lang="ru-RU" dirty="0"/>
              <a:t> </a:t>
            </a:r>
            <a:r>
              <a:rPr lang="ru-RU" b="1" dirty="0"/>
              <a:t>ОРЫНДАУ</a:t>
            </a:r>
            <a:r>
              <a:rPr lang="ru-RU" dirty="0"/>
              <a:t> </a:t>
            </a:r>
            <a:r>
              <a:rPr lang="ru-RU" b="1" dirty="0"/>
              <a:t>БАРЫСЫ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err="1"/>
              <a:t>Көкөніс</a:t>
            </a:r>
            <a:r>
              <a:rPr lang="ru-RU" dirty="0"/>
              <a:t> пен </a:t>
            </a:r>
            <a:r>
              <a:rPr lang="ru-RU" dirty="0" err="1"/>
              <a:t>жемістердің</a:t>
            </a:r>
            <a:r>
              <a:rPr lang="ru-RU" dirty="0"/>
              <a:t> </a:t>
            </a:r>
            <a:r>
              <a:rPr lang="ru-RU" dirty="0" err="1"/>
              <a:t>сапасын</a:t>
            </a:r>
            <a:r>
              <a:rPr lang="ru-RU" dirty="0"/>
              <a:t> </a:t>
            </a:r>
            <a:r>
              <a:rPr lang="ru-RU" dirty="0" err="1"/>
              <a:t>анықтауда</a:t>
            </a:r>
            <a:r>
              <a:rPr lang="ru-RU" dirty="0"/>
              <a:t> </a:t>
            </a:r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зерттеу</a:t>
            </a:r>
            <a:r>
              <a:rPr lang="ru-RU" dirty="0"/>
              <a:t> </a:t>
            </a:r>
            <a:r>
              <a:rPr lang="ru-RU" dirty="0" err="1"/>
              <a:t>әдістері</a:t>
            </a:r>
            <a:r>
              <a:rPr lang="ru-RU" dirty="0"/>
              <a:t> </a:t>
            </a:r>
            <a:r>
              <a:rPr lang="ru-RU" dirty="0" err="1"/>
              <a:t>пайдаланылады</a:t>
            </a:r>
            <a:r>
              <a:rPr lang="ru-RU" dirty="0"/>
              <a:t>: </a:t>
            </a:r>
            <a:r>
              <a:rPr lang="ru-RU" dirty="0" err="1"/>
              <a:t>органолептикалық</a:t>
            </a:r>
            <a:r>
              <a:rPr lang="ru-RU" dirty="0"/>
              <a:t> </a:t>
            </a:r>
            <a:r>
              <a:rPr lang="ru-RU" dirty="0" err="1"/>
              <a:t>көрсеткіштері</a:t>
            </a:r>
            <a:r>
              <a:rPr lang="ru-RU" dirty="0"/>
              <a:t>, </a:t>
            </a:r>
            <a:r>
              <a:rPr lang="ru-RU" dirty="0" err="1"/>
              <a:t>физикалық</a:t>
            </a:r>
            <a:r>
              <a:rPr lang="ru-RU" dirty="0"/>
              <a:t>, физико-</a:t>
            </a:r>
            <a:r>
              <a:rPr lang="ru-RU" dirty="0" err="1"/>
              <a:t>химиялық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микробиологиялық</a:t>
            </a:r>
            <a:r>
              <a:rPr lang="ru-RU" dirty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Зертханалық</a:t>
            </a:r>
            <a:r>
              <a:rPr lang="ru-RU" dirty="0"/>
              <a:t>	</a:t>
            </a:r>
            <a:r>
              <a:rPr lang="ru-RU" dirty="0" err="1"/>
              <a:t>жұмыста</a:t>
            </a:r>
            <a:r>
              <a:rPr lang="ru-RU" dirty="0"/>
              <a:t>	</a:t>
            </a:r>
            <a:r>
              <a:rPr lang="ru-RU" dirty="0" err="1"/>
              <a:t>көкөніс</a:t>
            </a:r>
            <a:r>
              <a:rPr lang="ru-RU" dirty="0"/>
              <a:t>	</a:t>
            </a:r>
            <a:r>
              <a:rPr lang="ru-RU" dirty="0" smtClean="0"/>
              <a:t>пен	</a:t>
            </a:r>
            <a:r>
              <a:rPr lang="ru-RU" dirty="0" err="1" smtClean="0"/>
              <a:t>жемістердің</a:t>
            </a:r>
            <a:r>
              <a:rPr lang="ru-RU" dirty="0"/>
              <a:t>	</a:t>
            </a:r>
            <a:r>
              <a:rPr lang="ru-RU" dirty="0" err="1"/>
              <a:t>ең</a:t>
            </a:r>
            <a:r>
              <a:rPr lang="ru-RU" dirty="0"/>
              <a:t>	</a:t>
            </a:r>
            <a:r>
              <a:rPr lang="ru-RU" dirty="0" err="1" smtClean="0"/>
              <a:t>алдымен</a:t>
            </a:r>
            <a:r>
              <a:rPr lang="ru-RU" dirty="0"/>
              <a:t> </a:t>
            </a:r>
            <a:r>
              <a:rPr lang="ru-RU" dirty="0" err="1" smtClean="0"/>
              <a:t>органолептикалық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 smtClean="0"/>
              <a:t>кесте</a:t>
            </a:r>
            <a:r>
              <a:rPr lang="ru-RU" dirty="0" smtClean="0"/>
              <a:t>), </a:t>
            </a:r>
            <a:r>
              <a:rPr lang="ru-RU" dirty="0" err="1"/>
              <a:t>содан</a:t>
            </a:r>
            <a:r>
              <a:rPr lang="ru-RU" dirty="0"/>
              <a:t> </a:t>
            </a:r>
            <a:r>
              <a:rPr lang="ru-RU" dirty="0" err="1"/>
              <a:t>соң</a:t>
            </a:r>
            <a:r>
              <a:rPr lang="ru-RU" dirty="0"/>
              <a:t> </a:t>
            </a:r>
            <a:r>
              <a:rPr lang="ru-RU" dirty="0" err="1"/>
              <a:t>физикалық</a:t>
            </a:r>
            <a:r>
              <a:rPr lang="ru-RU" dirty="0"/>
              <a:t>, </a:t>
            </a:r>
            <a:r>
              <a:rPr lang="ru-RU" dirty="0" err="1"/>
              <a:t>химиялық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микробиологиялық</a:t>
            </a:r>
            <a:r>
              <a:rPr lang="ru-RU" dirty="0"/>
              <a:t> </a:t>
            </a:r>
            <a:r>
              <a:rPr lang="ru-RU" dirty="0" err="1"/>
              <a:t>көрсеткіштері</a:t>
            </a:r>
            <a:r>
              <a:rPr lang="ru-RU" dirty="0"/>
              <a:t> </a:t>
            </a:r>
            <a:r>
              <a:rPr lang="ru-RU" dirty="0" err="1"/>
              <a:t>анықталады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760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93808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Көкөніс</a:t>
            </a:r>
            <a:r>
              <a:rPr lang="ru-RU" dirty="0"/>
              <a:t> пен </a:t>
            </a:r>
            <a:r>
              <a:rPr lang="ru-RU" dirty="0" err="1"/>
              <a:t>жемістердің</a:t>
            </a:r>
            <a:r>
              <a:rPr lang="ru-RU" dirty="0"/>
              <a:t> </a:t>
            </a:r>
            <a:r>
              <a:rPr lang="ru-RU" dirty="0" err="1"/>
              <a:t>сапасын</a:t>
            </a:r>
            <a:r>
              <a:rPr lang="ru-RU" dirty="0"/>
              <a:t> </a:t>
            </a:r>
            <a:r>
              <a:rPr lang="ru-RU" dirty="0" err="1"/>
              <a:t>анықтауда</a:t>
            </a:r>
            <a:r>
              <a:rPr lang="ru-RU" dirty="0"/>
              <a:t>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арнайыәдістер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.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сапасын</a:t>
            </a:r>
            <a:r>
              <a:rPr lang="ru-RU" dirty="0"/>
              <a:t> </a:t>
            </a:r>
            <a:r>
              <a:rPr lang="ru-RU" dirty="0" err="1"/>
              <a:t>анықтау</a:t>
            </a:r>
            <a:r>
              <a:rPr lang="ru-RU" dirty="0"/>
              <a:t> </a:t>
            </a:r>
            <a:r>
              <a:rPr lang="ru-RU" dirty="0" err="1"/>
              <a:t>әдістеріне</a:t>
            </a:r>
            <a:r>
              <a:rPr lang="ru-RU" dirty="0"/>
              <a:t> </a:t>
            </a:r>
            <a:r>
              <a:rPr lang="ru-RU" dirty="0" err="1"/>
              <a:t>сыртқы</a:t>
            </a:r>
            <a:r>
              <a:rPr lang="ru-RU" dirty="0"/>
              <a:t> </a:t>
            </a:r>
            <a:r>
              <a:rPr lang="ru-RU" dirty="0" err="1"/>
              <a:t>пішіні</a:t>
            </a:r>
            <a:r>
              <a:rPr lang="ru-RU" dirty="0"/>
              <a:t>, </a:t>
            </a:r>
            <a:r>
              <a:rPr lang="ru-RU" dirty="0" err="1"/>
              <a:t>көлемі</a:t>
            </a:r>
            <a:r>
              <a:rPr lang="ru-RU" dirty="0"/>
              <a:t> </a:t>
            </a:r>
            <a:r>
              <a:rPr lang="ru-RU" dirty="0" err="1"/>
              <a:t>жатады</a:t>
            </a:r>
            <a:r>
              <a:rPr lang="ru-RU" dirty="0"/>
              <a:t>.</a:t>
            </a:r>
          </a:p>
          <a:p>
            <a:r>
              <a:rPr lang="ru-RU" dirty="0" err="1"/>
              <a:t>Арнайы</a:t>
            </a:r>
            <a:r>
              <a:rPr lang="ru-RU" dirty="0"/>
              <a:t> </a:t>
            </a:r>
            <a:r>
              <a:rPr lang="ru-RU" dirty="0" err="1"/>
              <a:t>көрсеткіштерге</a:t>
            </a:r>
            <a:r>
              <a:rPr lang="ru-RU" dirty="0"/>
              <a:t>: </a:t>
            </a:r>
            <a:r>
              <a:rPr lang="ru-RU" dirty="0" err="1"/>
              <a:t>пісіп</a:t>
            </a:r>
            <a:r>
              <a:rPr lang="ru-RU" dirty="0"/>
              <a:t> </a:t>
            </a:r>
            <a:r>
              <a:rPr lang="ru-RU" dirty="0" err="1"/>
              <a:t>жетілу</a:t>
            </a:r>
            <a:r>
              <a:rPr lang="ru-RU" dirty="0"/>
              <a:t> </a:t>
            </a:r>
            <a:r>
              <a:rPr lang="ru-RU" dirty="0" err="1"/>
              <a:t>деңгейі</a:t>
            </a:r>
            <a:r>
              <a:rPr lang="ru-RU" dirty="0"/>
              <a:t>, </a:t>
            </a:r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құрылысы</a:t>
            </a:r>
            <a:r>
              <a:rPr lang="ru-RU" dirty="0"/>
              <a:t>, </a:t>
            </a:r>
            <a:r>
              <a:rPr lang="ru-RU" dirty="0" err="1"/>
              <a:t>дәмі</a:t>
            </a:r>
            <a:r>
              <a:rPr lang="ru-RU" dirty="0"/>
              <a:t>, </a:t>
            </a:r>
            <a:r>
              <a:rPr lang="ru-RU" dirty="0" err="1"/>
              <a:t>тығыздығы</a:t>
            </a:r>
            <a:r>
              <a:rPr lang="ru-RU" dirty="0"/>
              <a:t>, </a:t>
            </a:r>
            <a:r>
              <a:rPr lang="ru-RU" dirty="0" err="1"/>
              <a:t>жеміс</a:t>
            </a:r>
            <a:r>
              <a:rPr lang="ru-RU" dirty="0"/>
              <a:t> </a:t>
            </a:r>
            <a:r>
              <a:rPr lang="ru-RU" dirty="0" err="1"/>
              <a:t>ішіндегі</a:t>
            </a:r>
            <a:r>
              <a:rPr lang="ru-RU" dirty="0"/>
              <a:t> </a:t>
            </a:r>
            <a:r>
              <a:rPr lang="ru-RU" dirty="0" err="1"/>
              <a:t>дәндердің</a:t>
            </a:r>
            <a:r>
              <a:rPr lang="ru-RU" dirty="0"/>
              <a:t> </a:t>
            </a:r>
            <a:r>
              <a:rPr lang="ru-RU" dirty="0" err="1"/>
              <a:t>пісу</a:t>
            </a:r>
            <a:r>
              <a:rPr lang="ru-RU" dirty="0"/>
              <a:t> </a:t>
            </a:r>
            <a:r>
              <a:rPr lang="ru-RU" dirty="0" err="1"/>
              <a:t>денгейі</a:t>
            </a:r>
            <a:r>
              <a:rPr lang="ru-RU" dirty="0"/>
              <a:t>.</a:t>
            </a:r>
          </a:p>
          <a:p>
            <a:r>
              <a:rPr lang="ru-RU" dirty="0" err="1"/>
              <a:t>Көкөніс</a:t>
            </a:r>
            <a:r>
              <a:rPr lang="ru-RU" dirty="0"/>
              <a:t> пен </a:t>
            </a:r>
            <a:r>
              <a:rPr lang="ru-RU" dirty="0" err="1"/>
              <a:t>жемістердің</a:t>
            </a:r>
            <a:r>
              <a:rPr lang="ru-RU" dirty="0"/>
              <a:t> </a:t>
            </a:r>
            <a:r>
              <a:rPr lang="ru-RU" dirty="0" err="1"/>
              <a:t>түсі</a:t>
            </a:r>
            <a:r>
              <a:rPr lang="ru-RU" dirty="0"/>
              <a:t>: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беттік</a:t>
            </a:r>
            <a:r>
              <a:rPr lang="ru-RU" dirty="0"/>
              <a:t> </a:t>
            </a:r>
            <a:r>
              <a:rPr lang="ru-RU" dirty="0" err="1"/>
              <a:t>бояу</a:t>
            </a:r>
            <a:r>
              <a:rPr lang="ru-RU" dirty="0"/>
              <a:t>. </a:t>
            </a:r>
            <a:r>
              <a:rPr lang="ru-RU" dirty="0" err="1"/>
              <a:t>Негізігі</a:t>
            </a:r>
            <a:r>
              <a:rPr lang="ru-RU" dirty="0"/>
              <a:t> </a:t>
            </a:r>
            <a:r>
              <a:rPr lang="ru-RU" dirty="0" err="1"/>
              <a:t>түсі</a:t>
            </a:r>
            <a:r>
              <a:rPr lang="ru-RU" dirty="0"/>
              <a:t>: </a:t>
            </a:r>
            <a:r>
              <a:rPr lang="ru-RU" dirty="0" err="1"/>
              <a:t>жасыл</a:t>
            </a:r>
            <a:r>
              <a:rPr lang="ru-RU" dirty="0"/>
              <a:t>, </a:t>
            </a:r>
            <a:r>
              <a:rPr lang="ru-RU" dirty="0" err="1"/>
              <a:t>сары</a:t>
            </a:r>
            <a:r>
              <a:rPr lang="ru-RU" dirty="0"/>
              <a:t>, </a:t>
            </a:r>
            <a:r>
              <a:rPr lang="ru-RU" dirty="0" err="1"/>
              <a:t>қызғылт</a:t>
            </a:r>
            <a:r>
              <a:rPr lang="ru-RU" dirty="0"/>
              <a:t> </a:t>
            </a:r>
            <a:r>
              <a:rPr lang="ru-RU" dirty="0" err="1"/>
              <a:t>сары</a:t>
            </a:r>
            <a:r>
              <a:rPr lang="ru-RU" dirty="0"/>
              <a:t>. </a:t>
            </a:r>
            <a:r>
              <a:rPr lang="ru-RU" dirty="0" err="1"/>
              <a:t>Беттік</a:t>
            </a:r>
            <a:r>
              <a:rPr lang="ru-RU" dirty="0"/>
              <a:t> </a:t>
            </a:r>
            <a:r>
              <a:rPr lang="ru-RU" dirty="0" err="1"/>
              <a:t>бояу</a:t>
            </a:r>
            <a:r>
              <a:rPr lang="ru-RU" dirty="0"/>
              <a:t>: </a:t>
            </a:r>
            <a:r>
              <a:rPr lang="ru-RU" dirty="0" err="1"/>
              <a:t>қызыл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көгілдір</a:t>
            </a:r>
            <a:r>
              <a:rPr lang="ru-RU" dirty="0"/>
              <a:t>.</a:t>
            </a:r>
          </a:p>
          <a:p>
            <a:r>
              <a:rPr lang="ru-RU" dirty="0" err="1"/>
              <a:t>Тағамдық</a:t>
            </a:r>
            <a:r>
              <a:rPr lang="ru-RU" dirty="0"/>
              <a:t> </a:t>
            </a:r>
            <a:r>
              <a:rPr lang="ru-RU" dirty="0" err="1"/>
              <a:t>өндірісте</a:t>
            </a:r>
            <a:r>
              <a:rPr lang="ru-RU" dirty="0"/>
              <a:t> </a:t>
            </a:r>
            <a:r>
              <a:rPr lang="ru-RU" dirty="0" err="1"/>
              <a:t>негізінен</a:t>
            </a:r>
            <a:r>
              <a:rPr lang="ru-RU" dirty="0"/>
              <a:t> </a:t>
            </a:r>
            <a:r>
              <a:rPr lang="ru-RU" dirty="0" err="1"/>
              <a:t>қаныққан</a:t>
            </a:r>
            <a:r>
              <a:rPr lang="ru-RU" dirty="0"/>
              <a:t> </a:t>
            </a:r>
            <a:r>
              <a:rPr lang="ru-RU" dirty="0" err="1"/>
              <a:t>боялған</a:t>
            </a:r>
            <a:r>
              <a:rPr lang="ru-RU" dirty="0"/>
              <a:t> </a:t>
            </a:r>
            <a:r>
              <a:rPr lang="ru-RU" dirty="0" err="1"/>
              <a:t>көкөніс</a:t>
            </a:r>
            <a:r>
              <a:rPr lang="ru-RU" dirty="0"/>
              <a:t> пен </a:t>
            </a:r>
            <a:r>
              <a:rPr lang="ru-RU" dirty="0" err="1"/>
              <a:t>жемістер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. </a:t>
            </a:r>
            <a:r>
              <a:rPr lang="ru-RU" dirty="0" err="1"/>
              <a:t>Пісу</a:t>
            </a:r>
            <a:r>
              <a:rPr lang="ru-RU" dirty="0"/>
              <a:t> </a:t>
            </a:r>
            <a:r>
              <a:rPr lang="ru-RU" dirty="0" err="1"/>
              <a:t>деңгейі</a:t>
            </a:r>
            <a:r>
              <a:rPr lang="ru-RU" dirty="0"/>
              <a:t> мен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құрылысы</a:t>
            </a:r>
            <a:r>
              <a:rPr lang="ru-RU" dirty="0"/>
              <a:t>, </a:t>
            </a:r>
            <a:r>
              <a:rPr lang="ru-RU" dirty="0" err="1"/>
              <a:t>химиялық</a:t>
            </a:r>
            <a:r>
              <a:rPr lang="ru-RU" dirty="0"/>
              <a:t> </a:t>
            </a:r>
            <a:r>
              <a:rPr lang="ru-RU" dirty="0" err="1"/>
              <a:t>құрамы</a:t>
            </a:r>
            <a:r>
              <a:rPr lang="ru-RU" dirty="0"/>
              <a:t>, </a:t>
            </a:r>
            <a:r>
              <a:rPr lang="ru-RU" dirty="0" err="1"/>
              <a:t>пайдалану</a:t>
            </a:r>
            <a:r>
              <a:rPr lang="ru-RU" dirty="0"/>
              <a:t> </a:t>
            </a:r>
            <a:r>
              <a:rPr lang="ru-RU" dirty="0" err="1"/>
              <a:t>ерекшелігі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көкөніс</a:t>
            </a:r>
            <a:r>
              <a:rPr lang="ru-RU" dirty="0"/>
              <a:t> пен </a:t>
            </a:r>
            <a:r>
              <a:rPr lang="ru-RU" dirty="0" err="1"/>
              <a:t>жемістердің</a:t>
            </a:r>
            <a:r>
              <a:rPr lang="ru-RU" dirty="0"/>
              <a:t> </a:t>
            </a:r>
            <a:r>
              <a:rPr lang="ru-RU" dirty="0" err="1"/>
              <a:t>сақталу</a:t>
            </a:r>
            <a:r>
              <a:rPr lang="ru-RU" dirty="0"/>
              <a:t> </a:t>
            </a:r>
            <a:r>
              <a:rPr lang="ru-RU" dirty="0" err="1"/>
              <a:t>мерзімімен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жемістер</a:t>
            </a:r>
            <a:r>
              <a:rPr lang="ru-RU" dirty="0"/>
              <a:t> </a:t>
            </a:r>
            <a:r>
              <a:rPr lang="ru-RU" dirty="0" err="1"/>
              <a:t>балғын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шырынды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Жемістердің</a:t>
            </a:r>
            <a:r>
              <a:rPr lang="ru-RU" dirty="0"/>
              <a:t>	</a:t>
            </a:r>
            <a:r>
              <a:rPr lang="ru-RU" dirty="0" err="1"/>
              <a:t>көлемін</a:t>
            </a:r>
            <a:r>
              <a:rPr lang="ru-RU" dirty="0"/>
              <a:t>	</a:t>
            </a:r>
            <a:r>
              <a:rPr lang="ru-RU" dirty="0" err="1"/>
              <a:t>көлденеңі</a:t>
            </a:r>
            <a:r>
              <a:rPr lang="ru-RU" dirty="0"/>
              <a:t>	</a:t>
            </a:r>
            <a:r>
              <a:rPr lang="ru-RU" dirty="0" err="1" smtClean="0"/>
              <a:t>бойынша</a:t>
            </a:r>
            <a:r>
              <a:rPr lang="ru-RU" dirty="0"/>
              <a:t> </a:t>
            </a:r>
            <a:r>
              <a:rPr lang="ru-RU" dirty="0" err="1" smtClean="0"/>
              <a:t>анықтайды</a:t>
            </a:r>
            <a:r>
              <a:rPr lang="ru-RU" dirty="0"/>
              <a:t>.	</a:t>
            </a:r>
            <a:r>
              <a:rPr lang="ru-RU" dirty="0" err="1"/>
              <a:t>Жемістердің</a:t>
            </a:r>
            <a:r>
              <a:rPr lang="ru-RU" dirty="0"/>
              <a:t> </a:t>
            </a:r>
            <a:r>
              <a:rPr lang="ru-RU" dirty="0" err="1"/>
              <a:t>ақаулығына</a:t>
            </a:r>
            <a:r>
              <a:rPr lang="ru-RU" dirty="0"/>
              <a:t> </a:t>
            </a:r>
            <a:r>
              <a:rPr lang="ru-RU" dirty="0" err="1"/>
              <a:t>жататын</a:t>
            </a:r>
            <a:r>
              <a:rPr lang="ru-RU" dirty="0"/>
              <a:t> </a:t>
            </a:r>
            <a:r>
              <a:rPr lang="ru-RU" dirty="0" err="1"/>
              <a:t>механикалық</a:t>
            </a:r>
            <a:r>
              <a:rPr lang="ru-RU" dirty="0"/>
              <a:t>, </a:t>
            </a:r>
            <a:r>
              <a:rPr lang="ru-RU" dirty="0" err="1"/>
              <a:t>ауыл</a:t>
            </a:r>
            <a:r>
              <a:rPr lang="ru-RU" dirty="0"/>
              <a:t> </a:t>
            </a:r>
            <a:r>
              <a:rPr lang="ru-RU" dirty="0" err="1"/>
              <a:t>шаруашылық</a:t>
            </a:r>
            <a:r>
              <a:rPr lang="ru-RU" dirty="0"/>
              <a:t> </a:t>
            </a:r>
            <a:r>
              <a:rPr lang="ru-RU" dirty="0" err="1"/>
              <a:t>зиянкестермен</a:t>
            </a:r>
            <a:r>
              <a:rPr lang="ru-RU" dirty="0"/>
              <a:t>, </a:t>
            </a:r>
            <a:r>
              <a:rPr lang="ru-RU" dirty="0" err="1"/>
              <a:t>микробиологиялық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зиянкестермен</a:t>
            </a:r>
            <a:r>
              <a:rPr lang="ru-RU" dirty="0"/>
              <a:t> </a:t>
            </a:r>
            <a:r>
              <a:rPr lang="ru-RU" dirty="0" err="1"/>
              <a:t>ластанған</a:t>
            </a:r>
            <a:r>
              <a:rPr lang="ru-RU" dirty="0"/>
              <a:t> </a:t>
            </a:r>
            <a:r>
              <a:rPr lang="ru-RU" dirty="0" err="1"/>
              <a:t>жемістер</a:t>
            </a:r>
            <a:r>
              <a:rPr lang="ru-RU" dirty="0"/>
              <a:t> </a:t>
            </a:r>
            <a:r>
              <a:rPr lang="ru-RU" dirty="0" err="1"/>
              <a:t>қолданбайды</a:t>
            </a:r>
            <a:r>
              <a:rPr lang="ru-RU" dirty="0"/>
              <a:t>, </a:t>
            </a:r>
            <a:r>
              <a:rPr lang="ru-RU" dirty="0" err="1"/>
              <a:t>себебі</a:t>
            </a:r>
            <a:r>
              <a:rPr lang="ru-RU" dirty="0"/>
              <a:t>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тауарлық</a:t>
            </a:r>
            <a:r>
              <a:rPr lang="ru-RU" dirty="0"/>
              <a:t> </a:t>
            </a:r>
            <a:r>
              <a:rPr lang="ru-RU" dirty="0" err="1"/>
              <a:t>түрі</a:t>
            </a:r>
            <a:r>
              <a:rPr lang="ru-RU" dirty="0"/>
              <a:t> </a:t>
            </a:r>
            <a:r>
              <a:rPr lang="ru-RU" dirty="0" err="1"/>
              <a:t>төмендейді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040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/>
              <a:t>Тағамдық</a:t>
            </a:r>
            <a:r>
              <a:rPr lang="ru-RU" dirty="0"/>
              <a:t> </a:t>
            </a:r>
            <a:r>
              <a:rPr lang="ru-RU" dirty="0" err="1"/>
              <a:t>өндірісте</a:t>
            </a:r>
            <a:r>
              <a:rPr lang="ru-RU" dirty="0"/>
              <a:t> </a:t>
            </a:r>
            <a:r>
              <a:rPr lang="ru-RU" dirty="0" err="1"/>
              <a:t>негізінен</a:t>
            </a:r>
            <a:r>
              <a:rPr lang="ru-RU" dirty="0"/>
              <a:t> </a:t>
            </a:r>
            <a:r>
              <a:rPr lang="ru-RU" dirty="0" err="1"/>
              <a:t>қаныққан</a:t>
            </a:r>
            <a:r>
              <a:rPr lang="ru-RU" dirty="0"/>
              <a:t> </a:t>
            </a:r>
            <a:r>
              <a:rPr lang="ru-RU" dirty="0" err="1"/>
              <a:t>боялған</a:t>
            </a:r>
            <a:r>
              <a:rPr lang="ru-RU" dirty="0"/>
              <a:t> </a:t>
            </a:r>
            <a:r>
              <a:rPr lang="ru-RU" dirty="0" err="1"/>
              <a:t>көкөніс</a:t>
            </a:r>
            <a:r>
              <a:rPr lang="ru-RU" dirty="0"/>
              <a:t> пен </a:t>
            </a:r>
            <a:r>
              <a:rPr lang="ru-RU" dirty="0" err="1"/>
              <a:t>жемістер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. </a:t>
            </a:r>
            <a:r>
              <a:rPr lang="ru-RU" dirty="0" err="1"/>
              <a:t>Пісу</a:t>
            </a:r>
            <a:r>
              <a:rPr lang="ru-RU" dirty="0"/>
              <a:t> </a:t>
            </a:r>
            <a:r>
              <a:rPr lang="ru-RU" dirty="0" err="1"/>
              <a:t>деңгейі</a:t>
            </a:r>
            <a:r>
              <a:rPr lang="ru-RU" dirty="0"/>
              <a:t> мен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құрылысы</a:t>
            </a:r>
            <a:r>
              <a:rPr lang="ru-RU" dirty="0"/>
              <a:t>, </a:t>
            </a:r>
            <a:r>
              <a:rPr lang="ru-RU" dirty="0" err="1"/>
              <a:t>химиялық</a:t>
            </a:r>
            <a:r>
              <a:rPr lang="ru-RU" dirty="0"/>
              <a:t> </a:t>
            </a:r>
            <a:r>
              <a:rPr lang="ru-RU" dirty="0" err="1"/>
              <a:t>құрамы</a:t>
            </a:r>
            <a:r>
              <a:rPr lang="ru-RU" dirty="0"/>
              <a:t>, </a:t>
            </a:r>
            <a:r>
              <a:rPr lang="ru-RU" dirty="0" err="1"/>
              <a:t>пайдалану</a:t>
            </a:r>
            <a:r>
              <a:rPr lang="ru-RU" dirty="0"/>
              <a:t> </a:t>
            </a:r>
            <a:r>
              <a:rPr lang="ru-RU" dirty="0" err="1"/>
              <a:t>ерекшелігі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көкөніс</a:t>
            </a:r>
            <a:r>
              <a:rPr lang="ru-RU" dirty="0"/>
              <a:t> пен </a:t>
            </a:r>
            <a:r>
              <a:rPr lang="ru-RU" dirty="0" err="1"/>
              <a:t>жемістердің</a:t>
            </a:r>
            <a:r>
              <a:rPr lang="ru-RU" dirty="0"/>
              <a:t> </a:t>
            </a:r>
            <a:r>
              <a:rPr lang="ru-RU" dirty="0" err="1"/>
              <a:t>сақталу</a:t>
            </a:r>
            <a:r>
              <a:rPr lang="ru-RU" dirty="0"/>
              <a:t> </a:t>
            </a:r>
            <a:r>
              <a:rPr lang="ru-RU" dirty="0" err="1"/>
              <a:t>мерзімімен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жемістер</a:t>
            </a:r>
            <a:r>
              <a:rPr lang="ru-RU" dirty="0"/>
              <a:t> </a:t>
            </a:r>
            <a:r>
              <a:rPr lang="ru-RU" dirty="0" err="1"/>
              <a:t>балғын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шырынды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Жемістердің</a:t>
            </a:r>
            <a:r>
              <a:rPr lang="ru-RU" dirty="0"/>
              <a:t>	</a:t>
            </a:r>
            <a:r>
              <a:rPr lang="ru-RU" dirty="0" err="1"/>
              <a:t>көлемін</a:t>
            </a:r>
            <a:r>
              <a:rPr lang="ru-RU" dirty="0"/>
              <a:t>	</a:t>
            </a:r>
            <a:r>
              <a:rPr lang="ru-RU" dirty="0" err="1"/>
              <a:t>көлденеңі</a:t>
            </a:r>
            <a:r>
              <a:rPr lang="ru-RU" dirty="0"/>
              <a:t>	</a:t>
            </a:r>
            <a:r>
              <a:rPr lang="ru-RU" dirty="0" err="1" smtClean="0"/>
              <a:t>бойынша</a:t>
            </a:r>
            <a:r>
              <a:rPr lang="ru-RU" dirty="0"/>
              <a:t> </a:t>
            </a:r>
            <a:r>
              <a:rPr lang="ru-RU" dirty="0" err="1" smtClean="0"/>
              <a:t>анықтайды</a:t>
            </a:r>
            <a:r>
              <a:rPr lang="ru-RU" dirty="0"/>
              <a:t>.	</a:t>
            </a:r>
            <a:r>
              <a:rPr lang="ru-RU" dirty="0" smtClean="0"/>
              <a:t> </a:t>
            </a:r>
            <a:r>
              <a:rPr lang="ru-RU" dirty="0" err="1" smtClean="0"/>
              <a:t>Жемістердің</a:t>
            </a:r>
            <a:r>
              <a:rPr lang="ru-RU" dirty="0" smtClean="0"/>
              <a:t> </a:t>
            </a:r>
            <a:r>
              <a:rPr lang="ru-RU" dirty="0" err="1"/>
              <a:t>ақаулығына</a:t>
            </a:r>
            <a:r>
              <a:rPr lang="ru-RU" dirty="0"/>
              <a:t> </a:t>
            </a:r>
            <a:r>
              <a:rPr lang="ru-RU" dirty="0" err="1"/>
              <a:t>жататын</a:t>
            </a:r>
            <a:r>
              <a:rPr lang="ru-RU" dirty="0"/>
              <a:t> </a:t>
            </a:r>
            <a:r>
              <a:rPr lang="ru-RU" dirty="0" err="1"/>
              <a:t>механикалық</a:t>
            </a:r>
            <a:r>
              <a:rPr lang="ru-RU" dirty="0"/>
              <a:t>, </a:t>
            </a:r>
            <a:r>
              <a:rPr lang="ru-RU" dirty="0" err="1"/>
              <a:t>ауыл</a:t>
            </a:r>
            <a:r>
              <a:rPr lang="ru-RU" dirty="0"/>
              <a:t> </a:t>
            </a:r>
            <a:r>
              <a:rPr lang="ru-RU" dirty="0" err="1"/>
              <a:t>шаруашылық</a:t>
            </a:r>
            <a:r>
              <a:rPr lang="ru-RU" dirty="0"/>
              <a:t> </a:t>
            </a:r>
            <a:r>
              <a:rPr lang="ru-RU" dirty="0" err="1"/>
              <a:t>зиянкестермен</a:t>
            </a:r>
            <a:r>
              <a:rPr lang="ru-RU" dirty="0"/>
              <a:t>, </a:t>
            </a:r>
            <a:r>
              <a:rPr lang="ru-RU" dirty="0" err="1"/>
              <a:t>микробиологиялық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зиянкестермен</a:t>
            </a:r>
            <a:r>
              <a:rPr lang="ru-RU" dirty="0"/>
              <a:t> </a:t>
            </a:r>
            <a:r>
              <a:rPr lang="ru-RU" dirty="0" err="1"/>
              <a:t>ластанған</a:t>
            </a:r>
            <a:r>
              <a:rPr lang="ru-RU" dirty="0"/>
              <a:t> </a:t>
            </a:r>
            <a:r>
              <a:rPr lang="ru-RU" dirty="0" err="1"/>
              <a:t>жемістер</a:t>
            </a:r>
            <a:r>
              <a:rPr lang="ru-RU" dirty="0"/>
              <a:t> </a:t>
            </a:r>
            <a:r>
              <a:rPr lang="ru-RU" dirty="0" err="1"/>
              <a:t>қолданбайды</a:t>
            </a:r>
            <a:r>
              <a:rPr lang="ru-RU" dirty="0"/>
              <a:t>, </a:t>
            </a:r>
            <a:r>
              <a:rPr lang="ru-RU" dirty="0" err="1"/>
              <a:t>себебі</a:t>
            </a:r>
            <a:r>
              <a:rPr lang="ru-RU" dirty="0"/>
              <a:t>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тауарлық</a:t>
            </a:r>
            <a:r>
              <a:rPr lang="ru-RU" dirty="0"/>
              <a:t> </a:t>
            </a:r>
            <a:r>
              <a:rPr lang="ru-RU" dirty="0" err="1"/>
              <a:t>түрі</a:t>
            </a:r>
            <a:r>
              <a:rPr lang="ru-RU" dirty="0"/>
              <a:t> </a:t>
            </a:r>
            <a:r>
              <a:rPr lang="ru-RU" dirty="0" err="1"/>
              <a:t>төмендейді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5226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E0DFE3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140</TotalTime>
  <Words>696</Words>
  <Application>Microsoft Office PowerPoint</Application>
  <PresentationFormat>Экран (4:3)</PresentationFormat>
  <Paragraphs>111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Городская</vt:lpstr>
      <vt:lpstr>12 зертханалық сабақ.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ЖҰМЫСТЫ ОРЫНДАУ БАРЫСЫ</vt:lpstr>
      <vt:lpstr>Презентация PowerPoint</vt:lpstr>
      <vt:lpstr>Презентация PowerPoint</vt:lpstr>
      <vt:lpstr>Кесте - Көкөніс пен жемістердің органолептикалық қасиеттерін сипаттау </vt:lpstr>
      <vt:lpstr>Жұмысты орындау үшін: </vt:lpstr>
      <vt:lpstr>  Микробиологиялық зерттеу жүргізу. Жемістердің ішкі мүшелерінен микроорганизмдерді бөліп алу (сурет 1) кезеңі бірнеше сатылардан тұрады:  </vt:lpstr>
      <vt:lpstr>Жеміс үлгілері айналасында өскен микроорганизмдер</vt:lpstr>
      <vt:lpstr>Картоп және қызанақ аурулары</vt:lpstr>
      <vt:lpstr>Құрғақ шірік немесе фузариоз Fuzarium Sp.</vt:lpstr>
      <vt:lpstr>Қызанақтың қара дақтары: аурудың қоздырғышы - Alternaria solani  Зардап шеккен жемістерде қара жабындымен жабылған, шектелген дөңгелектелген қара дақтар пайда болады.</vt:lpstr>
      <vt:lpstr>Қызанақтың сулы шірігі: аурудың қоздырғышы - Erwinia (E. carotovora) Грам теріс таяқшалар </vt:lpstr>
      <vt:lpstr>Тамырлы бактериоз - суыққа төзімді спорасыз таяқша  Ксантомонас (Xanthomonas campestris) Грам теріс аэробты таяқшалар </vt:lpstr>
      <vt:lpstr>Қара қатерлі ісік немесе алманың қара шіріктері Sphaeropsis malorum саңырауқұлақтан туындайды. Сол саңырауқұлақ ағаш қабығының ауруын тудырады - қара обыр. Жемістерде инфекция қара шірік түрінде көрінеді.</vt:lpstr>
      <vt:lpstr>Алма қотыры - Fusicladium dendriticum алмада , Fusicladium pirinum-алмұрттағы ауру тудырады. Зардап шеккен жемістердің бетінде дөңгеленген, айқын анықталған қара дақтар пайда болады, оларда спороуляцияның гүлденуі байқалады.</vt:lpstr>
      <vt:lpstr>БАҚЫЛАУ СҰРАҚТАРЫ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зертханалық сабақ. </dc:title>
  <cp:lastModifiedBy>Admin</cp:lastModifiedBy>
  <cp:revision>21</cp:revision>
  <dcterms:modified xsi:type="dcterms:W3CDTF">2020-03-30T18:51:16Z</dcterms:modified>
</cp:coreProperties>
</file>